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7.jpg" ContentType="image/jpeg"/>
  <Override PartName="/ppt/media/image8.jpg" ContentType="image/jpeg"/>
  <Override PartName="/ppt/media/image14.jpg" ContentType="image/jpeg"/>
  <Override PartName="/ppt/media/image15.jpg" ContentType="image/jpeg"/>
  <Override PartName="/ppt/media/image18.jpg" ContentType="image/jpeg"/>
  <Override PartName="/ppt/media/image26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9.jpg" ContentType="image/jpeg"/>
  <Override PartName="/ppt/media/image43.jpg" ContentType="image/jpeg"/>
  <Override PartName="/ppt/media/image44.jpg" ContentType="image/jpeg"/>
  <Override PartName="/ppt/media/image47.jpg" ContentType="image/jpeg"/>
  <Override PartName="/ppt/media/image48.jpg" ContentType="image/jpeg"/>
  <Override PartName="/ppt/media/image52.jpg" ContentType="image/jpeg"/>
  <Override PartName="/ppt/media/image57.jpg" ContentType="image/jpeg"/>
  <Override PartName="/ppt/media/image62.jpg" ContentType="image/jpeg"/>
  <Override PartName="/ppt/media/image6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</p:sldMasterIdLst>
  <p:notesMasterIdLst>
    <p:notesMasterId r:id="rId35"/>
  </p:notesMasterIdLst>
  <p:sldIdLst>
    <p:sldId id="256" r:id="rId4"/>
    <p:sldId id="258" r:id="rId5"/>
    <p:sldId id="259" r:id="rId6"/>
    <p:sldId id="260" r:id="rId7"/>
    <p:sldId id="311" r:id="rId8"/>
    <p:sldId id="262" r:id="rId9"/>
    <p:sldId id="291" r:id="rId10"/>
    <p:sldId id="278" r:id="rId11"/>
    <p:sldId id="292" r:id="rId12"/>
    <p:sldId id="293" r:id="rId13"/>
    <p:sldId id="286" r:id="rId14"/>
    <p:sldId id="324" r:id="rId15"/>
    <p:sldId id="287" r:id="rId16"/>
    <p:sldId id="295" r:id="rId17"/>
    <p:sldId id="296" r:id="rId18"/>
    <p:sldId id="297" r:id="rId19"/>
    <p:sldId id="313" r:id="rId20"/>
    <p:sldId id="333" r:id="rId21"/>
    <p:sldId id="334" r:id="rId22"/>
    <p:sldId id="314" r:id="rId23"/>
    <p:sldId id="315" r:id="rId24"/>
    <p:sldId id="325" r:id="rId25"/>
    <p:sldId id="326" r:id="rId26"/>
    <p:sldId id="330" r:id="rId27"/>
    <p:sldId id="331" r:id="rId28"/>
    <p:sldId id="322" r:id="rId29"/>
    <p:sldId id="323" r:id="rId30"/>
    <p:sldId id="316" r:id="rId31"/>
    <p:sldId id="317" r:id="rId32"/>
    <p:sldId id="318" r:id="rId33"/>
    <p:sldId id="321" r:id="rId34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2FD75-B991-4581-BFA5-684C385617A1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DCBDC-C1BD-411D-864E-49F7C394E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70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86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13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2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2"/>
            <a:ext cx="12192000" cy="68580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ru-RU" noProof="0" dirty="0"/>
              <a:t>Рис.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7224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93423" y="150876"/>
            <a:ext cx="524255" cy="6477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318" y="1579321"/>
            <a:ext cx="11059363" cy="2116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18DC4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03067" y="3997197"/>
            <a:ext cx="6965950" cy="793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50495" marR="0" lvl="0" indent="0" defTabSz="914400" eaLnBrk="1" fontAlgn="auto" latinLnBrk="0" hangingPunct="1">
              <a:lnSpc>
                <a:spcPts val="1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cs typeface="Microsoft Sans Serif"/>
              </a:rPr>
              <a:pPr marL="150495" marR="0" lvl="0" indent="0" defTabSz="914400" eaLnBrk="1" fontAlgn="auto" latinLnBrk="0" hangingPunct="1">
                <a:lnSpc>
                  <a:spcPts val="18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02340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18DC4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50495" marR="0" lvl="0" indent="0" defTabSz="914400" eaLnBrk="1" fontAlgn="auto" latinLnBrk="0" hangingPunct="1">
              <a:lnSpc>
                <a:spcPts val="1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cs typeface="Microsoft Sans Serif"/>
              </a:rPr>
              <a:pPr marL="150495" marR="0" lvl="0" indent="0" defTabSz="914400" eaLnBrk="1" fontAlgn="auto" latinLnBrk="0" hangingPunct="1">
                <a:lnSpc>
                  <a:spcPts val="18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689474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18DC4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50495" marR="0" lvl="0" indent="0" defTabSz="914400" eaLnBrk="1" fontAlgn="auto" latinLnBrk="0" hangingPunct="1">
              <a:lnSpc>
                <a:spcPts val="1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cs typeface="Microsoft Sans Serif"/>
              </a:rPr>
              <a:pPr marL="150495" marR="0" lvl="0" indent="0" defTabSz="914400" eaLnBrk="1" fontAlgn="auto" latinLnBrk="0" hangingPunct="1">
                <a:lnSpc>
                  <a:spcPts val="18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70163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18DC4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50495" marR="0" lvl="0" indent="0" defTabSz="914400" eaLnBrk="1" fontAlgn="auto" latinLnBrk="0" hangingPunct="1">
              <a:lnSpc>
                <a:spcPts val="1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cs typeface="Microsoft Sans Serif"/>
              </a:rPr>
              <a:pPr marL="150495" marR="0" lvl="0" indent="0" defTabSz="914400" eaLnBrk="1" fontAlgn="auto" latinLnBrk="0" hangingPunct="1">
                <a:lnSpc>
                  <a:spcPts val="18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352978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50495" marR="0" lvl="0" indent="0" defTabSz="914400" eaLnBrk="1" fontAlgn="auto" latinLnBrk="0" hangingPunct="1">
              <a:lnSpc>
                <a:spcPts val="1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cs typeface="Microsoft Sans Serif"/>
              </a:rPr>
              <a:pPr marL="150495" marR="0" lvl="0" indent="0" defTabSz="914400" eaLnBrk="1" fontAlgn="auto" latinLnBrk="0" hangingPunct="1">
                <a:lnSpc>
                  <a:spcPts val="18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417510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876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9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634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92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6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30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17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06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80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5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41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80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8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2"/>
            <a:ext cx="12192000" cy="68580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ru-RU" noProof="0" dirty="0"/>
              <a:t>Рис.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1431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35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7134A-FF3B-97F1-6CB8-BE6E270E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28" y="332694"/>
            <a:ext cx="11615057" cy="66538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28DC4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D17768-E4E9-027D-9C43-A543F198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285" y="6342743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AC491D-05BB-4005-A358-E502BA25BA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740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894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7134A-FF3B-97F1-6CB8-BE6E270E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28" y="332694"/>
            <a:ext cx="11615057" cy="66538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28DC4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D17768-E4E9-027D-9C43-A543F198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285" y="6342743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AC491D-05BB-4005-A358-E502BA25BA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77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30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02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85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93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6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80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8DB03-409F-4D90-BEFF-8A9BCDCAD5C9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77AD6-5982-4AA9-AD00-C195284F7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7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6868" y="5507735"/>
            <a:ext cx="220979" cy="254635"/>
          </a:xfrm>
          <a:custGeom>
            <a:avLst/>
            <a:gdLst/>
            <a:ahLst/>
            <a:cxnLst/>
            <a:rect l="l" t="t" r="r" b="b"/>
            <a:pathLst>
              <a:path w="220979" h="254635">
                <a:moveTo>
                  <a:pt x="220979" y="0"/>
                </a:moveTo>
                <a:lnTo>
                  <a:pt x="0" y="0"/>
                </a:lnTo>
                <a:lnTo>
                  <a:pt x="0" y="254507"/>
                </a:lnTo>
                <a:lnTo>
                  <a:pt x="220979" y="254507"/>
                </a:lnTo>
                <a:lnTo>
                  <a:pt x="220979" y="0"/>
                </a:lnTo>
                <a:close/>
              </a:path>
            </a:pathLst>
          </a:custGeom>
          <a:solidFill>
            <a:srgbClr val="018D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86868" y="5852159"/>
            <a:ext cx="220979" cy="254635"/>
          </a:xfrm>
          <a:custGeom>
            <a:avLst/>
            <a:gdLst/>
            <a:ahLst/>
            <a:cxnLst/>
            <a:rect l="l" t="t" r="r" b="b"/>
            <a:pathLst>
              <a:path w="220979" h="254635">
                <a:moveTo>
                  <a:pt x="220979" y="0"/>
                </a:moveTo>
                <a:lnTo>
                  <a:pt x="0" y="0"/>
                </a:lnTo>
                <a:lnTo>
                  <a:pt x="0" y="254507"/>
                </a:lnTo>
                <a:lnTo>
                  <a:pt x="220979" y="254507"/>
                </a:lnTo>
                <a:lnTo>
                  <a:pt x="220979" y="0"/>
                </a:lnTo>
                <a:close/>
              </a:path>
            </a:pathLst>
          </a:custGeom>
          <a:solidFill>
            <a:srgbClr val="44ADB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6868" y="6198108"/>
            <a:ext cx="220979" cy="254635"/>
          </a:xfrm>
          <a:custGeom>
            <a:avLst/>
            <a:gdLst/>
            <a:ahLst/>
            <a:cxnLst/>
            <a:rect l="l" t="t" r="r" b="b"/>
            <a:pathLst>
              <a:path w="220979" h="254635">
                <a:moveTo>
                  <a:pt x="220979" y="0"/>
                </a:moveTo>
                <a:lnTo>
                  <a:pt x="0" y="0"/>
                </a:lnTo>
                <a:lnTo>
                  <a:pt x="0" y="254507"/>
                </a:lnTo>
                <a:lnTo>
                  <a:pt x="220979" y="254507"/>
                </a:lnTo>
                <a:lnTo>
                  <a:pt x="220979" y="0"/>
                </a:lnTo>
                <a:close/>
              </a:path>
            </a:pathLst>
          </a:custGeom>
          <a:solidFill>
            <a:srgbClr val="0FCF9A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86868" y="6542531"/>
            <a:ext cx="220979" cy="254635"/>
          </a:xfrm>
          <a:custGeom>
            <a:avLst/>
            <a:gdLst/>
            <a:ahLst/>
            <a:cxnLst/>
            <a:rect l="l" t="t" r="r" b="b"/>
            <a:pathLst>
              <a:path w="220979" h="254634">
                <a:moveTo>
                  <a:pt x="220979" y="0"/>
                </a:moveTo>
                <a:lnTo>
                  <a:pt x="0" y="0"/>
                </a:lnTo>
                <a:lnTo>
                  <a:pt x="0" y="254508"/>
                </a:lnTo>
                <a:lnTo>
                  <a:pt x="220979" y="254508"/>
                </a:lnTo>
                <a:lnTo>
                  <a:pt x="220979" y="0"/>
                </a:lnTo>
                <a:close/>
              </a:path>
            </a:pathLst>
          </a:custGeom>
          <a:solidFill>
            <a:srgbClr val="7AC86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7197" y="239014"/>
            <a:ext cx="11417604" cy="8954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18DC4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8210" y="1996948"/>
            <a:ext cx="11195685" cy="273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68430" y="6406995"/>
            <a:ext cx="314959" cy="25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50495" marR="0" lvl="0" indent="0" defTabSz="914400" eaLnBrk="1" fontAlgn="auto" latinLnBrk="0" hangingPunct="1">
              <a:lnSpc>
                <a:spcPts val="18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cs typeface="Microsoft Sans Serif"/>
              </a:rPr>
              <a:pPr marL="150495" marR="0" lvl="0" indent="0" defTabSz="914400" eaLnBrk="1" fontAlgn="auto" latinLnBrk="0" hangingPunct="1">
                <a:lnSpc>
                  <a:spcPts val="18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617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8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5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2" r:id="rId14"/>
    <p:sldLayoutId id="2147483685" r:id="rId15"/>
    <p:sldLayoutId id="214748368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g"/><Relationship Id="rId12" Type="http://schemas.openxmlformats.org/officeDocument/2006/relationships/image" Target="../media/image25.png"/><Relationship Id="rId7" Type="http://schemas.openxmlformats.org/officeDocument/2006/relationships/image" Target="../media/image180.svg"/><Relationship Id="rId2" Type="http://schemas.openxmlformats.org/officeDocument/2006/relationships/image" Target="../media/image24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3.xml"/><Relationship Id="rId11" Type="http://schemas.openxmlformats.org/officeDocument/2006/relationships/image" Target="../media/image220.svg"/><Relationship Id="rId15" Type="http://schemas.openxmlformats.org/officeDocument/2006/relationships/image" Target="../media/image17.png"/><Relationship Id="rId1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7.png"/><Relationship Id="rId7" Type="http://schemas.openxmlformats.org/officeDocument/2006/relationships/image" Target="../media/image34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jpg"/><Relationship Id="rId7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44.jpg"/><Relationship Id="rId5" Type="http://schemas.openxmlformats.org/officeDocument/2006/relationships/image" Target="../media/image41.png"/><Relationship Id="rId10" Type="http://schemas.openxmlformats.org/officeDocument/2006/relationships/image" Target="../media/image9.png"/><Relationship Id="rId4" Type="http://schemas.openxmlformats.org/officeDocument/2006/relationships/image" Target="../media/image40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jpeg"/><Relationship Id="rId7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7.png"/><Relationship Id="rId7" Type="http://schemas.openxmlformats.org/officeDocument/2006/relationships/image" Target="../media/image5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5.PNG"/><Relationship Id="rId7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g"/><Relationship Id="rId12" Type="http://schemas.openxmlformats.org/officeDocument/2006/relationships/image" Target="../media/image25.png"/><Relationship Id="rId7" Type="http://schemas.openxmlformats.org/officeDocument/2006/relationships/image" Target="../media/image18.svg"/><Relationship Id="rId2" Type="http://schemas.openxmlformats.org/officeDocument/2006/relationships/image" Target="../media/image2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2.svg"/><Relationship Id="rId15" Type="http://schemas.openxmlformats.org/officeDocument/2006/relationships/image" Target="../media/image10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CCFFFF">
              <a:alpha val="74902"/>
            </a:srgbClr>
          </a:solidFill>
        </p:grpSpPr>
        <p:sp>
          <p:nvSpPr>
            <p:cNvPr id="14" name="Freeform 1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2666230 w 10944667"/>
                <a:gd name="connsiteY0" fmla="*/ 0 h 6858001"/>
                <a:gd name="connsiteX1" fmla="*/ 10944667 w 10944667"/>
                <a:gd name="connsiteY1" fmla="*/ 0 h 6858001"/>
                <a:gd name="connsiteX2" fmla="*/ 4086666 w 10944667"/>
                <a:gd name="connsiteY2" fmla="*/ 6858001 h 6858001"/>
                <a:gd name="connsiteX3" fmla="*/ 0 w 10944667"/>
                <a:gd name="connsiteY3" fmla="*/ 6858001 h 6858001"/>
                <a:gd name="connsiteX4" fmla="*/ 0 w 10944667"/>
                <a:gd name="connsiteY4" fmla="*/ 266623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667" h="6858001">
                  <a:moveTo>
                    <a:pt x="2666230" y="0"/>
                  </a:moveTo>
                  <a:lnTo>
                    <a:pt x="10944667" y="0"/>
                  </a:lnTo>
                  <a:lnTo>
                    <a:pt x="4086666" y="6858001"/>
                  </a:lnTo>
                  <a:lnTo>
                    <a:pt x="0" y="6858001"/>
                  </a:lnTo>
                  <a:lnTo>
                    <a:pt x="0" y="266623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3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0726" name="Прямоугольник 1"/>
            <p:cNvSpPr>
              <a:spLocks noChangeArrowheads="1"/>
            </p:cNvSpPr>
            <p:nvPr/>
          </p:nvSpPr>
          <p:spPr bwMode="auto">
            <a:xfrm>
              <a:off x="5438436" y="6315865"/>
              <a:ext cx="857927" cy="370672"/>
            </a:xfrm>
            <a:prstGeom prst="rect">
              <a:avLst/>
            </a:prstGeom>
            <a:grp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793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</a:t>
              </a:r>
              <a:r>
                <a:rPr lang="ru-RU" altLang="ru-RU" sz="1793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</a:t>
              </a:r>
              <a:r>
                <a:rPr lang="ru-RU" altLang="ru-RU" sz="1793" dirty="0">
                  <a:solidFill>
                    <a:schemeClr val="accent3">
                      <a:lumMod val="50000"/>
                    </a:schemeClr>
                  </a:solidFill>
                  <a:latin typeface="Gotham Pro" panose="02000503040000020004" charset="0"/>
                  <a:cs typeface="Gotham Pro" panose="02000503040000020004" charset="0"/>
                </a:rPr>
                <a:t>.</a:t>
              </a:r>
            </a:p>
          </p:txBody>
        </p:sp>
        <p:sp>
          <p:nvSpPr>
            <p:cNvPr id="30728" name="Прямоугольник 12"/>
            <p:cNvSpPr>
              <a:spLocks noChangeArrowheads="1"/>
            </p:cNvSpPr>
            <p:nvPr/>
          </p:nvSpPr>
          <p:spPr bwMode="auto">
            <a:xfrm>
              <a:off x="956829" y="304206"/>
              <a:ext cx="1085563" cy="555412"/>
            </a:xfrm>
            <a:prstGeom prst="rect">
              <a:avLst/>
            </a:prstGeom>
            <a:grp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494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Липецкая </a:t>
              </a:r>
            </a:p>
            <a:p>
              <a:r>
                <a:rPr lang="ru-RU" altLang="ru-RU" sz="1494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область</a:t>
              </a:r>
            </a:p>
          </p:txBody>
        </p:sp>
        <p:pic>
          <p:nvPicPr>
            <p:cNvPr id="30727" name="Picture 2" descr="C:\Users\User\Desktop\log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01" y="139887"/>
              <a:ext cx="789528" cy="884049"/>
            </a:xfrm>
            <a:prstGeom prst="rect">
              <a:avLst/>
            </a:prstGeom>
            <a:grp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xtLst/>
          </p:spPr>
        </p:pic>
      </p:grpSp>
      <p:sp>
        <p:nvSpPr>
          <p:cNvPr id="4" name="Прямоугольник 3"/>
          <p:cNvSpPr/>
          <p:nvPr/>
        </p:nvSpPr>
        <p:spPr>
          <a:xfrm>
            <a:off x="893501" y="1023936"/>
            <a:ext cx="994779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процесса подготовки совместных мероприятий </a:t>
            </a:r>
            <a:endParaRPr lang="ru-RU" sz="20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бережливой культуры детей и родителей </a:t>
            </a:r>
          </a:p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№29 г. Липецка и МБУ ДО ЭЦ «ЭкоСфера» г. Липецка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64803" y="5035509"/>
            <a:ext cx="77035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№29 г. Липецка «Университетская»</a:t>
            </a:r>
          </a:p>
          <a:p>
            <a:pPr algn="ctr"/>
            <a:r>
              <a:rPr lang="ru-RU" sz="1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ЭЦ «ЭкоСфера» г. Липецка</a:t>
            </a:r>
            <a:endParaRPr lang="ru-RU" sz="16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43" y="3017045"/>
            <a:ext cx="3020553" cy="28550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8" y="3188850"/>
            <a:ext cx="2853786" cy="25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562127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AA596BC-2077-198C-4924-BB28EF519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65" y="3948701"/>
            <a:ext cx="2092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kumimoji="1" sz="32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kumimoji="1" sz="28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kumimoji="1" sz="24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+mj-lt"/>
              </a:rPr>
              <a:t>Региональный уровень</a:t>
            </a:r>
            <a:endParaRPr kumimoji="0" lang="ru-RU" altLang="ru-RU" sz="18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B6545A2-63D7-5E87-29C5-8D82CB924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2" y="2344220"/>
            <a:ext cx="18975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kumimoji="1" sz="32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kumimoji="1" sz="28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kumimoji="1" sz="24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kumimoji="1" sz="20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+mj-lt"/>
              </a:rPr>
              <a:t>Федеральный уровень</a:t>
            </a:r>
            <a:endParaRPr kumimoji="0" lang="ru-RU" altLang="ru-RU" sz="180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A9906B7-09DE-2B3B-8125-8B6C947E160E}"/>
              </a:ext>
            </a:extLst>
          </p:cNvPr>
          <p:cNvCxnSpPr>
            <a:cxnSpLocks/>
          </p:cNvCxnSpPr>
          <p:nvPr/>
        </p:nvCxnSpPr>
        <p:spPr>
          <a:xfrm>
            <a:off x="1551140" y="1360150"/>
            <a:ext cx="10758148" cy="0"/>
          </a:xfrm>
          <a:prstGeom prst="line">
            <a:avLst/>
          </a:prstGeom>
          <a:ln w="57150">
            <a:solidFill>
              <a:srgbClr val="3482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6F8CF47-ABA6-05B4-4940-AD5B6AE6D8D0}"/>
              </a:ext>
            </a:extLst>
          </p:cNvPr>
          <p:cNvCxnSpPr>
            <a:cxnSpLocks/>
          </p:cNvCxnSpPr>
          <p:nvPr/>
        </p:nvCxnSpPr>
        <p:spPr>
          <a:xfrm>
            <a:off x="2703198" y="2853499"/>
            <a:ext cx="9606090" cy="0"/>
          </a:xfrm>
          <a:prstGeom prst="line">
            <a:avLst/>
          </a:prstGeom>
          <a:ln w="57150">
            <a:solidFill>
              <a:srgbClr val="0DA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0EBD4DD-06D8-219E-EE05-78C9EE6096D6}"/>
              </a:ext>
            </a:extLst>
          </p:cNvPr>
          <p:cNvSpPr/>
          <p:nvPr/>
        </p:nvSpPr>
        <p:spPr>
          <a:xfrm>
            <a:off x="2295795" y="649662"/>
            <a:ext cx="4315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cs typeface="Gotham Pro Light" panose="02000503030000020004" pitchFamily="2" charset="0"/>
              </a:rPr>
              <a:t>Федеральный уровень</a:t>
            </a:r>
          </a:p>
          <a:p>
            <a:r>
              <a:rPr lang="ru-RU" dirty="0">
                <a:cs typeface="Gotham Pro Light" panose="02000503030000020004" pitchFamily="2" charset="0"/>
              </a:rPr>
              <a:t>1</a:t>
            </a:r>
            <a:r>
              <a:rPr lang="ru-RU" dirty="0" smtClean="0">
                <a:cs typeface="Gotham Pro Light" panose="02000503030000020004" pitchFamily="2" charset="0"/>
              </a:rPr>
              <a:t>.</a:t>
            </a:r>
            <a:r>
              <a:rPr lang="ru-RU" dirty="0">
                <a:cs typeface="Gotham Pro Light" panose="02000503030000020004" pitchFamily="2" charset="0"/>
              </a:rPr>
              <a:t> </a:t>
            </a:r>
            <a:r>
              <a:rPr lang="ru-RU" dirty="0" smtClean="0">
                <a:cs typeface="Gotham Pro Light" panose="02000503030000020004" pitchFamily="2" charset="0"/>
              </a:rPr>
              <a:t>Отсутствуют </a:t>
            </a:r>
            <a:endParaRPr lang="ru-RU" dirty="0">
              <a:cs typeface="Gotham Pro Light" panose="02000503030000020004" pitchFamily="2" charset="0"/>
            </a:endParaRPr>
          </a:p>
        </p:txBody>
      </p:sp>
      <p:grpSp>
        <p:nvGrpSpPr>
          <p:cNvPr id="4" name="Group 48">
            <a:extLst>
              <a:ext uri="{FF2B5EF4-FFF2-40B4-BE49-F238E27FC236}">
                <a16:creationId xmlns:a16="http://schemas.microsoft.com/office/drawing/2014/main" id="{50D0B734-4BDA-83B6-7AB3-9F1416120791}"/>
              </a:ext>
            </a:extLst>
          </p:cNvPr>
          <p:cNvGrpSpPr/>
          <p:nvPr/>
        </p:nvGrpSpPr>
        <p:grpSpPr>
          <a:xfrm>
            <a:off x="-2066289" y="0"/>
            <a:ext cx="6428379" cy="5270974"/>
            <a:chOff x="3108556" y="1440492"/>
            <a:chExt cx="2926892" cy="2690030"/>
          </a:xfrm>
        </p:grpSpPr>
        <p:sp>
          <p:nvSpPr>
            <p:cNvPr id="19" name="Freeform: Shape 58">
              <a:extLst>
                <a:ext uri="{FF2B5EF4-FFF2-40B4-BE49-F238E27FC236}">
                  <a16:creationId xmlns:a16="http://schemas.microsoft.com/office/drawing/2014/main" id="{9142E64F-F8B5-71AB-1424-94AA8DA090A0}"/>
                </a:ext>
              </a:extLst>
            </p:cNvPr>
            <p:cNvSpPr/>
            <p:nvPr/>
          </p:nvSpPr>
          <p:spPr>
            <a:xfrm rot="10800000">
              <a:off x="3498293" y="2771494"/>
              <a:ext cx="2142674" cy="1154131"/>
            </a:xfrm>
            <a:custGeom>
              <a:avLst/>
              <a:gdLst>
                <a:gd name="connsiteX0" fmla="*/ 1951263 w 3902523"/>
                <a:gd name="connsiteY0" fmla="*/ 1516248 h 1516248"/>
                <a:gd name="connsiteX1" fmla="*/ 525976 w 3902523"/>
                <a:gd name="connsiteY1" fmla="*/ 1160769 h 1516248"/>
                <a:gd name="connsiteX2" fmla="*/ 724017 w 3902523"/>
                <a:gd name="connsiteY2" fmla="*/ 1114983 h 1516248"/>
                <a:gd name="connsiteX3" fmla="*/ 718983 w 3902523"/>
                <a:gd name="connsiteY3" fmla="*/ 1109797 h 1516248"/>
                <a:gd name="connsiteX4" fmla="*/ 519650 w 3902523"/>
                <a:gd name="connsiteY4" fmla="*/ 1155882 h 1516248"/>
                <a:gd name="connsiteX5" fmla="*/ 0 w 3902523"/>
                <a:gd name="connsiteY5" fmla="*/ 486661 h 1516248"/>
                <a:gd name="connsiteX6" fmla="*/ 1951262 w 3902523"/>
                <a:gd name="connsiteY6" fmla="*/ 0 h 1516248"/>
                <a:gd name="connsiteX7" fmla="*/ 3902523 w 3902523"/>
                <a:gd name="connsiteY7" fmla="*/ 486661 h 1516248"/>
                <a:gd name="connsiteX8" fmla="*/ 3382874 w 3902523"/>
                <a:gd name="connsiteY8" fmla="*/ 1155882 h 1516248"/>
                <a:gd name="connsiteX9" fmla="*/ 3184027 w 3902523"/>
                <a:gd name="connsiteY9" fmla="*/ 1109910 h 1516248"/>
                <a:gd name="connsiteX10" fmla="*/ 3175851 w 3902523"/>
                <a:gd name="connsiteY10" fmla="*/ 1114370 h 1516248"/>
                <a:gd name="connsiteX11" fmla="*/ 3376548 w 3902523"/>
                <a:gd name="connsiteY11" fmla="*/ 1160770 h 1516248"/>
                <a:gd name="connsiteX0" fmla="*/ 1951263 w 3902523"/>
                <a:gd name="connsiteY0" fmla="*/ 1516248 h 1516248"/>
                <a:gd name="connsiteX1" fmla="*/ 525976 w 3902523"/>
                <a:gd name="connsiteY1" fmla="*/ 1160769 h 1516248"/>
                <a:gd name="connsiteX2" fmla="*/ 724017 w 3902523"/>
                <a:gd name="connsiteY2" fmla="*/ 1114983 h 1516248"/>
                <a:gd name="connsiteX3" fmla="*/ 718983 w 3902523"/>
                <a:gd name="connsiteY3" fmla="*/ 1109797 h 1516248"/>
                <a:gd name="connsiteX4" fmla="*/ 519650 w 3902523"/>
                <a:gd name="connsiteY4" fmla="*/ 1155882 h 1516248"/>
                <a:gd name="connsiteX5" fmla="*/ 0 w 3902523"/>
                <a:gd name="connsiteY5" fmla="*/ 486661 h 1516248"/>
                <a:gd name="connsiteX6" fmla="*/ 1951262 w 3902523"/>
                <a:gd name="connsiteY6" fmla="*/ 0 h 1516248"/>
                <a:gd name="connsiteX7" fmla="*/ 3902523 w 3902523"/>
                <a:gd name="connsiteY7" fmla="*/ 486661 h 1516248"/>
                <a:gd name="connsiteX8" fmla="*/ 3382874 w 3902523"/>
                <a:gd name="connsiteY8" fmla="*/ 1155882 h 1516248"/>
                <a:gd name="connsiteX9" fmla="*/ 3184027 w 3902523"/>
                <a:gd name="connsiteY9" fmla="*/ 1109910 h 1516248"/>
                <a:gd name="connsiteX10" fmla="*/ 3376548 w 3902523"/>
                <a:gd name="connsiteY10" fmla="*/ 1160770 h 1516248"/>
                <a:gd name="connsiteX11" fmla="*/ 1951263 w 3902523"/>
                <a:gd name="connsiteY11" fmla="*/ 1516248 h 1516248"/>
                <a:gd name="connsiteX0" fmla="*/ 1951263 w 3902523"/>
                <a:gd name="connsiteY0" fmla="*/ 1516248 h 1516248"/>
                <a:gd name="connsiteX1" fmla="*/ 525976 w 3902523"/>
                <a:gd name="connsiteY1" fmla="*/ 1160769 h 1516248"/>
                <a:gd name="connsiteX2" fmla="*/ 724017 w 3902523"/>
                <a:gd name="connsiteY2" fmla="*/ 1114983 h 1516248"/>
                <a:gd name="connsiteX3" fmla="*/ 718983 w 3902523"/>
                <a:gd name="connsiteY3" fmla="*/ 1109797 h 1516248"/>
                <a:gd name="connsiteX4" fmla="*/ 519650 w 3902523"/>
                <a:gd name="connsiteY4" fmla="*/ 1155882 h 1516248"/>
                <a:gd name="connsiteX5" fmla="*/ 0 w 3902523"/>
                <a:gd name="connsiteY5" fmla="*/ 486661 h 1516248"/>
                <a:gd name="connsiteX6" fmla="*/ 1951262 w 3902523"/>
                <a:gd name="connsiteY6" fmla="*/ 0 h 1516248"/>
                <a:gd name="connsiteX7" fmla="*/ 3902523 w 3902523"/>
                <a:gd name="connsiteY7" fmla="*/ 486661 h 1516248"/>
                <a:gd name="connsiteX8" fmla="*/ 3382874 w 3902523"/>
                <a:gd name="connsiteY8" fmla="*/ 1155882 h 1516248"/>
                <a:gd name="connsiteX9" fmla="*/ 3376548 w 3902523"/>
                <a:gd name="connsiteY9" fmla="*/ 1160770 h 1516248"/>
                <a:gd name="connsiteX10" fmla="*/ 1951263 w 3902523"/>
                <a:gd name="connsiteY10" fmla="*/ 1516248 h 1516248"/>
                <a:gd name="connsiteX0" fmla="*/ 1951263 w 3902523"/>
                <a:gd name="connsiteY0" fmla="*/ 1516248 h 1516248"/>
                <a:gd name="connsiteX1" fmla="*/ 525976 w 3902523"/>
                <a:gd name="connsiteY1" fmla="*/ 1160769 h 1516248"/>
                <a:gd name="connsiteX2" fmla="*/ 724017 w 3902523"/>
                <a:gd name="connsiteY2" fmla="*/ 1114983 h 1516248"/>
                <a:gd name="connsiteX3" fmla="*/ 718983 w 3902523"/>
                <a:gd name="connsiteY3" fmla="*/ 1109797 h 1516248"/>
                <a:gd name="connsiteX4" fmla="*/ 519650 w 3902523"/>
                <a:gd name="connsiteY4" fmla="*/ 1155882 h 1516248"/>
                <a:gd name="connsiteX5" fmla="*/ 0 w 3902523"/>
                <a:gd name="connsiteY5" fmla="*/ 486661 h 1516248"/>
                <a:gd name="connsiteX6" fmla="*/ 1951262 w 3902523"/>
                <a:gd name="connsiteY6" fmla="*/ 0 h 1516248"/>
                <a:gd name="connsiteX7" fmla="*/ 3902523 w 3902523"/>
                <a:gd name="connsiteY7" fmla="*/ 486661 h 1516248"/>
                <a:gd name="connsiteX8" fmla="*/ 3382874 w 3902523"/>
                <a:gd name="connsiteY8" fmla="*/ 1155882 h 1516248"/>
                <a:gd name="connsiteX9" fmla="*/ 1951263 w 3902523"/>
                <a:gd name="connsiteY9" fmla="*/ 1516248 h 1516248"/>
                <a:gd name="connsiteX0" fmla="*/ 1951263 w 3902523"/>
                <a:gd name="connsiteY0" fmla="*/ 1516248 h 1516248"/>
                <a:gd name="connsiteX1" fmla="*/ 525976 w 3902523"/>
                <a:gd name="connsiteY1" fmla="*/ 1160769 h 1516248"/>
                <a:gd name="connsiteX2" fmla="*/ 724017 w 3902523"/>
                <a:gd name="connsiteY2" fmla="*/ 1114983 h 1516248"/>
                <a:gd name="connsiteX3" fmla="*/ 519650 w 3902523"/>
                <a:gd name="connsiteY3" fmla="*/ 1155882 h 1516248"/>
                <a:gd name="connsiteX4" fmla="*/ 0 w 3902523"/>
                <a:gd name="connsiteY4" fmla="*/ 486661 h 1516248"/>
                <a:gd name="connsiteX5" fmla="*/ 1951262 w 3902523"/>
                <a:gd name="connsiteY5" fmla="*/ 0 h 1516248"/>
                <a:gd name="connsiteX6" fmla="*/ 3902523 w 3902523"/>
                <a:gd name="connsiteY6" fmla="*/ 486661 h 1516248"/>
                <a:gd name="connsiteX7" fmla="*/ 3382874 w 3902523"/>
                <a:gd name="connsiteY7" fmla="*/ 1155882 h 1516248"/>
                <a:gd name="connsiteX8" fmla="*/ 1951263 w 3902523"/>
                <a:gd name="connsiteY8" fmla="*/ 1516248 h 1516248"/>
                <a:gd name="connsiteX0" fmla="*/ 1951263 w 3902523"/>
                <a:gd name="connsiteY0" fmla="*/ 1516248 h 1516248"/>
                <a:gd name="connsiteX1" fmla="*/ 525976 w 3902523"/>
                <a:gd name="connsiteY1" fmla="*/ 1160769 h 1516248"/>
                <a:gd name="connsiteX2" fmla="*/ 519650 w 3902523"/>
                <a:gd name="connsiteY2" fmla="*/ 1155882 h 1516248"/>
                <a:gd name="connsiteX3" fmla="*/ 0 w 3902523"/>
                <a:gd name="connsiteY3" fmla="*/ 486661 h 1516248"/>
                <a:gd name="connsiteX4" fmla="*/ 1951262 w 3902523"/>
                <a:gd name="connsiteY4" fmla="*/ 0 h 1516248"/>
                <a:gd name="connsiteX5" fmla="*/ 3902523 w 3902523"/>
                <a:gd name="connsiteY5" fmla="*/ 486661 h 1516248"/>
                <a:gd name="connsiteX6" fmla="*/ 3382874 w 3902523"/>
                <a:gd name="connsiteY6" fmla="*/ 1155882 h 1516248"/>
                <a:gd name="connsiteX7" fmla="*/ 1951263 w 3902523"/>
                <a:gd name="connsiteY7" fmla="*/ 1516248 h 1516248"/>
                <a:gd name="connsiteX0" fmla="*/ 1951263 w 3902523"/>
                <a:gd name="connsiteY0" fmla="*/ 1516248 h 1516248"/>
                <a:gd name="connsiteX1" fmla="*/ 525976 w 3902523"/>
                <a:gd name="connsiteY1" fmla="*/ 1160769 h 1516248"/>
                <a:gd name="connsiteX2" fmla="*/ 0 w 3902523"/>
                <a:gd name="connsiteY2" fmla="*/ 486661 h 1516248"/>
                <a:gd name="connsiteX3" fmla="*/ 1951262 w 3902523"/>
                <a:gd name="connsiteY3" fmla="*/ 0 h 1516248"/>
                <a:gd name="connsiteX4" fmla="*/ 3902523 w 3902523"/>
                <a:gd name="connsiteY4" fmla="*/ 486661 h 1516248"/>
                <a:gd name="connsiteX5" fmla="*/ 3382874 w 3902523"/>
                <a:gd name="connsiteY5" fmla="*/ 1155882 h 1516248"/>
                <a:gd name="connsiteX6" fmla="*/ 1951263 w 3902523"/>
                <a:gd name="connsiteY6" fmla="*/ 1516248 h 1516248"/>
                <a:gd name="connsiteX0" fmla="*/ 1951263 w 3382874"/>
                <a:gd name="connsiteY0" fmla="*/ 1516248 h 1516248"/>
                <a:gd name="connsiteX1" fmla="*/ 525976 w 3382874"/>
                <a:gd name="connsiteY1" fmla="*/ 1160769 h 1516248"/>
                <a:gd name="connsiteX2" fmla="*/ 0 w 3382874"/>
                <a:gd name="connsiteY2" fmla="*/ 486661 h 1516248"/>
                <a:gd name="connsiteX3" fmla="*/ 1951262 w 3382874"/>
                <a:gd name="connsiteY3" fmla="*/ 0 h 1516248"/>
                <a:gd name="connsiteX4" fmla="*/ 3382874 w 3382874"/>
                <a:gd name="connsiteY4" fmla="*/ 1155882 h 1516248"/>
                <a:gd name="connsiteX5" fmla="*/ 1951263 w 3382874"/>
                <a:gd name="connsiteY5" fmla="*/ 1516248 h 1516248"/>
                <a:gd name="connsiteX0" fmla="*/ 1425287 w 2856898"/>
                <a:gd name="connsiteY0" fmla="*/ 1516248 h 1516248"/>
                <a:gd name="connsiteX1" fmla="*/ 0 w 2856898"/>
                <a:gd name="connsiteY1" fmla="*/ 1160769 h 1516248"/>
                <a:gd name="connsiteX2" fmla="*/ 1425286 w 2856898"/>
                <a:gd name="connsiteY2" fmla="*/ 0 h 1516248"/>
                <a:gd name="connsiteX3" fmla="*/ 2856898 w 2856898"/>
                <a:gd name="connsiteY3" fmla="*/ 1155882 h 1516248"/>
                <a:gd name="connsiteX4" fmla="*/ 1425287 w 2856898"/>
                <a:gd name="connsiteY4" fmla="*/ 1516248 h 1516248"/>
                <a:gd name="connsiteX0" fmla="*/ 1425287 w 2856898"/>
                <a:gd name="connsiteY0" fmla="*/ 1287648 h 1287648"/>
                <a:gd name="connsiteX1" fmla="*/ 0 w 2856898"/>
                <a:gd name="connsiteY1" fmla="*/ 932169 h 1287648"/>
                <a:gd name="connsiteX2" fmla="*/ 1399886 w 2856898"/>
                <a:gd name="connsiteY2" fmla="*/ 0 h 1287648"/>
                <a:gd name="connsiteX3" fmla="*/ 2856898 w 2856898"/>
                <a:gd name="connsiteY3" fmla="*/ 927282 h 1287648"/>
                <a:gd name="connsiteX4" fmla="*/ 1425287 w 2856898"/>
                <a:gd name="connsiteY4" fmla="*/ 1287648 h 128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6898" h="1287648">
                  <a:moveTo>
                    <a:pt x="1425287" y="1287648"/>
                  </a:moveTo>
                  <a:lnTo>
                    <a:pt x="0" y="932169"/>
                  </a:lnTo>
                  <a:lnTo>
                    <a:pt x="1399886" y="0"/>
                  </a:lnTo>
                  <a:lnTo>
                    <a:pt x="2856898" y="927282"/>
                  </a:lnTo>
                  <a:lnTo>
                    <a:pt x="1425287" y="1287648"/>
                  </a:lnTo>
                  <a:close/>
                </a:path>
              </a:pathLst>
            </a:custGeom>
            <a:solidFill>
              <a:srgbClr val="3C7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7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" name="Freeform: Shape 59">
              <a:extLst>
                <a:ext uri="{FF2B5EF4-FFF2-40B4-BE49-F238E27FC236}">
                  <a16:creationId xmlns:a16="http://schemas.microsoft.com/office/drawing/2014/main" id="{410FF03B-E184-04E7-A744-57E470565539}"/>
                </a:ext>
              </a:extLst>
            </p:cNvPr>
            <p:cNvSpPr/>
            <p:nvPr/>
          </p:nvSpPr>
          <p:spPr>
            <a:xfrm rot="10800000">
              <a:off x="4040799" y="2105002"/>
              <a:ext cx="1058284" cy="893287"/>
            </a:xfrm>
            <a:custGeom>
              <a:avLst/>
              <a:gdLst>
                <a:gd name="connsiteX0" fmla="*/ 1240077 w 2480154"/>
                <a:gd name="connsiteY0" fmla="*/ 1168078 h 1168078"/>
                <a:gd name="connsiteX1" fmla="*/ 537299 w 2480154"/>
                <a:gd name="connsiteY1" fmla="*/ 992799 h 1168078"/>
                <a:gd name="connsiteX2" fmla="*/ 531810 w 2480154"/>
                <a:gd name="connsiteY2" fmla="*/ 994168 h 1168078"/>
                <a:gd name="connsiteX3" fmla="*/ 0 w 2480154"/>
                <a:gd name="connsiteY3" fmla="*/ 309286 h 1168078"/>
                <a:gd name="connsiteX4" fmla="*/ 1240077 w 2480154"/>
                <a:gd name="connsiteY4" fmla="*/ 0 h 1168078"/>
                <a:gd name="connsiteX5" fmla="*/ 2480154 w 2480154"/>
                <a:gd name="connsiteY5" fmla="*/ 309286 h 1168078"/>
                <a:gd name="connsiteX6" fmla="*/ 1948344 w 2480154"/>
                <a:gd name="connsiteY6" fmla="*/ 994168 h 1168078"/>
                <a:gd name="connsiteX7" fmla="*/ 1942856 w 2480154"/>
                <a:gd name="connsiteY7" fmla="*/ 992799 h 1168078"/>
                <a:gd name="connsiteX0" fmla="*/ 1240077 w 2480154"/>
                <a:gd name="connsiteY0" fmla="*/ 1168078 h 1168078"/>
                <a:gd name="connsiteX1" fmla="*/ 537299 w 2480154"/>
                <a:gd name="connsiteY1" fmla="*/ 992799 h 1168078"/>
                <a:gd name="connsiteX2" fmla="*/ 531810 w 2480154"/>
                <a:gd name="connsiteY2" fmla="*/ 994168 h 1168078"/>
                <a:gd name="connsiteX3" fmla="*/ 0 w 2480154"/>
                <a:gd name="connsiteY3" fmla="*/ 309286 h 1168078"/>
                <a:gd name="connsiteX4" fmla="*/ 1240077 w 2480154"/>
                <a:gd name="connsiteY4" fmla="*/ 0 h 1168078"/>
                <a:gd name="connsiteX5" fmla="*/ 2480154 w 2480154"/>
                <a:gd name="connsiteY5" fmla="*/ 309286 h 1168078"/>
                <a:gd name="connsiteX6" fmla="*/ 1948344 w 2480154"/>
                <a:gd name="connsiteY6" fmla="*/ 994168 h 1168078"/>
                <a:gd name="connsiteX7" fmla="*/ 1240077 w 2480154"/>
                <a:gd name="connsiteY7" fmla="*/ 1168078 h 1168078"/>
                <a:gd name="connsiteX0" fmla="*/ 1240077 w 2480154"/>
                <a:gd name="connsiteY0" fmla="*/ 1168078 h 1168078"/>
                <a:gd name="connsiteX1" fmla="*/ 537299 w 2480154"/>
                <a:gd name="connsiteY1" fmla="*/ 992799 h 1168078"/>
                <a:gd name="connsiteX2" fmla="*/ 0 w 2480154"/>
                <a:gd name="connsiteY2" fmla="*/ 309286 h 1168078"/>
                <a:gd name="connsiteX3" fmla="*/ 1240077 w 2480154"/>
                <a:gd name="connsiteY3" fmla="*/ 0 h 1168078"/>
                <a:gd name="connsiteX4" fmla="*/ 2480154 w 2480154"/>
                <a:gd name="connsiteY4" fmla="*/ 309286 h 1168078"/>
                <a:gd name="connsiteX5" fmla="*/ 1948344 w 2480154"/>
                <a:gd name="connsiteY5" fmla="*/ 994168 h 1168078"/>
                <a:gd name="connsiteX6" fmla="*/ 1240077 w 2480154"/>
                <a:gd name="connsiteY6" fmla="*/ 1168078 h 1168078"/>
                <a:gd name="connsiteX0" fmla="*/ 1240077 w 1948344"/>
                <a:gd name="connsiteY0" fmla="*/ 1168078 h 1168078"/>
                <a:gd name="connsiteX1" fmla="*/ 537299 w 1948344"/>
                <a:gd name="connsiteY1" fmla="*/ 992799 h 1168078"/>
                <a:gd name="connsiteX2" fmla="*/ 0 w 1948344"/>
                <a:gd name="connsiteY2" fmla="*/ 309286 h 1168078"/>
                <a:gd name="connsiteX3" fmla="*/ 1240077 w 1948344"/>
                <a:gd name="connsiteY3" fmla="*/ 0 h 1168078"/>
                <a:gd name="connsiteX4" fmla="*/ 1948344 w 1948344"/>
                <a:gd name="connsiteY4" fmla="*/ 994168 h 1168078"/>
                <a:gd name="connsiteX5" fmla="*/ 1240077 w 1948344"/>
                <a:gd name="connsiteY5" fmla="*/ 1168078 h 1168078"/>
                <a:gd name="connsiteX0" fmla="*/ 702778 w 1411045"/>
                <a:gd name="connsiteY0" fmla="*/ 1168078 h 1168078"/>
                <a:gd name="connsiteX1" fmla="*/ 0 w 1411045"/>
                <a:gd name="connsiteY1" fmla="*/ 992799 h 1168078"/>
                <a:gd name="connsiteX2" fmla="*/ 702778 w 1411045"/>
                <a:gd name="connsiteY2" fmla="*/ 0 h 1168078"/>
                <a:gd name="connsiteX3" fmla="*/ 1411045 w 1411045"/>
                <a:gd name="connsiteY3" fmla="*/ 994168 h 1168078"/>
                <a:gd name="connsiteX4" fmla="*/ 702778 w 1411045"/>
                <a:gd name="connsiteY4" fmla="*/ 1168078 h 1168078"/>
                <a:gd name="connsiteX0" fmla="*/ 702778 w 1411045"/>
                <a:gd name="connsiteY0" fmla="*/ 996628 h 996628"/>
                <a:gd name="connsiteX1" fmla="*/ 0 w 1411045"/>
                <a:gd name="connsiteY1" fmla="*/ 821349 h 996628"/>
                <a:gd name="connsiteX2" fmla="*/ 696428 w 1411045"/>
                <a:gd name="connsiteY2" fmla="*/ 0 h 996628"/>
                <a:gd name="connsiteX3" fmla="*/ 1411045 w 1411045"/>
                <a:gd name="connsiteY3" fmla="*/ 822718 h 996628"/>
                <a:gd name="connsiteX4" fmla="*/ 702778 w 1411045"/>
                <a:gd name="connsiteY4" fmla="*/ 996628 h 996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1045" h="996628">
                  <a:moveTo>
                    <a:pt x="702778" y="996628"/>
                  </a:moveTo>
                  <a:lnTo>
                    <a:pt x="0" y="821349"/>
                  </a:lnTo>
                  <a:lnTo>
                    <a:pt x="696428" y="0"/>
                  </a:lnTo>
                  <a:lnTo>
                    <a:pt x="1411045" y="822718"/>
                  </a:lnTo>
                  <a:lnTo>
                    <a:pt x="702778" y="996628"/>
                  </a:lnTo>
                  <a:close/>
                </a:path>
              </a:pathLst>
            </a:custGeom>
            <a:solidFill>
              <a:srgbClr val="0A8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7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Freeform: Shape 61">
              <a:extLst>
                <a:ext uri="{FF2B5EF4-FFF2-40B4-BE49-F238E27FC236}">
                  <a16:creationId xmlns:a16="http://schemas.microsoft.com/office/drawing/2014/main" id="{2EBC6D5C-2787-DB02-7D69-879BF2796A2B}"/>
                </a:ext>
              </a:extLst>
            </p:cNvPr>
            <p:cNvSpPr/>
            <p:nvPr/>
          </p:nvSpPr>
          <p:spPr>
            <a:xfrm>
              <a:off x="3108556" y="3094493"/>
              <a:ext cx="2926892" cy="1036029"/>
            </a:xfrm>
            <a:custGeom>
              <a:avLst/>
              <a:gdLst>
                <a:gd name="connsiteX0" fmla="*/ 3382873 w 3902523"/>
                <a:gd name="connsiteY0" fmla="*/ 0 h 1155882"/>
                <a:gd name="connsiteX1" fmla="*/ 3902523 w 3902523"/>
                <a:gd name="connsiteY1" fmla="*/ 669221 h 1155882"/>
                <a:gd name="connsiteX2" fmla="*/ 1951261 w 3902523"/>
                <a:gd name="connsiteY2" fmla="*/ 1155882 h 1155882"/>
                <a:gd name="connsiteX3" fmla="*/ 0 w 3902523"/>
                <a:gd name="connsiteY3" fmla="*/ 669221 h 1155882"/>
                <a:gd name="connsiteX4" fmla="*/ 519649 w 3902523"/>
                <a:gd name="connsiteY4" fmla="*/ 0 h 1155882"/>
                <a:gd name="connsiteX5" fmla="*/ 1951261 w 3902523"/>
                <a:gd name="connsiteY5" fmla="*/ 330981 h 115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23" h="1155882">
                  <a:moveTo>
                    <a:pt x="3382873" y="0"/>
                  </a:moveTo>
                  <a:lnTo>
                    <a:pt x="3902523" y="669221"/>
                  </a:lnTo>
                  <a:lnTo>
                    <a:pt x="1951261" y="1155882"/>
                  </a:lnTo>
                  <a:lnTo>
                    <a:pt x="0" y="669221"/>
                  </a:lnTo>
                  <a:lnTo>
                    <a:pt x="519649" y="0"/>
                  </a:lnTo>
                  <a:lnTo>
                    <a:pt x="1951261" y="330981"/>
                  </a:lnTo>
                  <a:close/>
                </a:path>
              </a:pathLst>
            </a:custGeom>
            <a:solidFill>
              <a:srgbClr val="7BC9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7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" name="Freeform: Shape 62">
              <a:extLst>
                <a:ext uri="{FF2B5EF4-FFF2-40B4-BE49-F238E27FC236}">
                  <a16:creationId xmlns:a16="http://schemas.microsoft.com/office/drawing/2014/main" id="{9B813A82-872B-8CAC-411F-35BE599FB027}"/>
                </a:ext>
              </a:extLst>
            </p:cNvPr>
            <p:cNvSpPr/>
            <p:nvPr/>
          </p:nvSpPr>
          <p:spPr>
            <a:xfrm>
              <a:off x="4171598" y="1440492"/>
              <a:ext cx="800805" cy="735589"/>
            </a:xfrm>
            <a:custGeom>
              <a:avLst/>
              <a:gdLst>
                <a:gd name="connsiteX0" fmla="*/ 533870 w 1067740"/>
                <a:gd name="connsiteY0" fmla="*/ 0 h 820687"/>
                <a:gd name="connsiteX1" fmla="*/ 1067740 w 1067740"/>
                <a:gd name="connsiteY1" fmla="*/ 687535 h 820687"/>
                <a:gd name="connsiteX2" fmla="*/ 533870 w 1067740"/>
                <a:gd name="connsiteY2" fmla="*/ 820687 h 820687"/>
                <a:gd name="connsiteX3" fmla="*/ 0 w 1067740"/>
                <a:gd name="connsiteY3" fmla="*/ 687535 h 8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7740" h="820687">
                  <a:moveTo>
                    <a:pt x="533870" y="0"/>
                  </a:moveTo>
                  <a:lnTo>
                    <a:pt x="1067740" y="687535"/>
                  </a:lnTo>
                  <a:lnTo>
                    <a:pt x="533870" y="820687"/>
                  </a:lnTo>
                  <a:lnTo>
                    <a:pt x="0" y="687535"/>
                  </a:lnTo>
                  <a:close/>
                </a:path>
              </a:pathLst>
            </a:custGeom>
            <a:solidFill>
              <a:srgbClr val="44AE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77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3" name="Freeform: Shape 63">
              <a:extLst>
                <a:ext uri="{FF2B5EF4-FFF2-40B4-BE49-F238E27FC236}">
                  <a16:creationId xmlns:a16="http://schemas.microsoft.com/office/drawing/2014/main" id="{8E97D5B9-04F8-F12D-DC19-8249A66579D1}"/>
                </a:ext>
              </a:extLst>
            </p:cNvPr>
            <p:cNvSpPr/>
            <p:nvPr/>
          </p:nvSpPr>
          <p:spPr>
            <a:xfrm>
              <a:off x="3641942" y="2260878"/>
              <a:ext cx="1860116" cy="891082"/>
            </a:xfrm>
            <a:custGeom>
              <a:avLst/>
              <a:gdLst>
                <a:gd name="connsiteX0" fmla="*/ 1948344 w 2480154"/>
                <a:gd name="connsiteY0" fmla="*/ 0 h 994168"/>
                <a:gd name="connsiteX1" fmla="*/ 2480154 w 2480154"/>
                <a:gd name="connsiteY1" fmla="*/ 684882 h 994168"/>
                <a:gd name="connsiteX2" fmla="*/ 1240077 w 2480154"/>
                <a:gd name="connsiteY2" fmla="*/ 994168 h 994168"/>
                <a:gd name="connsiteX3" fmla="*/ 0 w 2480154"/>
                <a:gd name="connsiteY3" fmla="*/ 684882 h 994168"/>
                <a:gd name="connsiteX4" fmla="*/ 531810 w 2480154"/>
                <a:gd name="connsiteY4" fmla="*/ 0 h 994168"/>
                <a:gd name="connsiteX5" fmla="*/ 1240077 w 2480154"/>
                <a:gd name="connsiteY5" fmla="*/ 176648 h 99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0154" h="994168">
                  <a:moveTo>
                    <a:pt x="1948344" y="0"/>
                  </a:moveTo>
                  <a:lnTo>
                    <a:pt x="2480154" y="684882"/>
                  </a:lnTo>
                  <a:lnTo>
                    <a:pt x="1240077" y="994168"/>
                  </a:lnTo>
                  <a:lnTo>
                    <a:pt x="0" y="684882"/>
                  </a:lnTo>
                  <a:lnTo>
                    <a:pt x="531810" y="0"/>
                  </a:lnTo>
                  <a:lnTo>
                    <a:pt x="1240077" y="176648"/>
                  </a:lnTo>
                  <a:close/>
                </a:path>
              </a:pathLst>
            </a:custGeom>
            <a:solidFill>
              <a:srgbClr val="10CF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7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Freeform: Shape 64">
              <a:extLst>
                <a:ext uri="{FF2B5EF4-FFF2-40B4-BE49-F238E27FC236}">
                  <a16:creationId xmlns:a16="http://schemas.microsoft.com/office/drawing/2014/main" id="{B306628C-8BFE-E89A-843B-675DF2935221}"/>
                </a:ext>
              </a:extLst>
            </p:cNvPr>
            <p:cNvSpPr/>
            <p:nvPr/>
          </p:nvSpPr>
          <p:spPr>
            <a:xfrm>
              <a:off x="4572000" y="1440492"/>
              <a:ext cx="400403" cy="735589"/>
            </a:xfrm>
            <a:custGeom>
              <a:avLst/>
              <a:gdLst>
                <a:gd name="connsiteX0" fmla="*/ 0 w 533870"/>
                <a:gd name="connsiteY0" fmla="*/ 0 h 820687"/>
                <a:gd name="connsiteX1" fmla="*/ 533870 w 533870"/>
                <a:gd name="connsiteY1" fmla="*/ 687535 h 820687"/>
                <a:gd name="connsiteX2" fmla="*/ 0 w 533870"/>
                <a:gd name="connsiteY2" fmla="*/ 820687 h 820687"/>
                <a:gd name="connsiteX3" fmla="*/ 0 w 533870"/>
                <a:gd name="connsiteY3" fmla="*/ 0 h 8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870" h="820687">
                  <a:moveTo>
                    <a:pt x="0" y="0"/>
                  </a:moveTo>
                  <a:lnTo>
                    <a:pt x="533870" y="687535"/>
                  </a:lnTo>
                  <a:lnTo>
                    <a:pt x="0" y="820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2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7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5" name="Freeform: Shape 65">
              <a:extLst>
                <a:ext uri="{FF2B5EF4-FFF2-40B4-BE49-F238E27FC236}">
                  <a16:creationId xmlns:a16="http://schemas.microsoft.com/office/drawing/2014/main" id="{BA97CEAD-D299-BE3B-207B-72C5CCE0D2FD}"/>
                </a:ext>
              </a:extLst>
            </p:cNvPr>
            <p:cNvSpPr/>
            <p:nvPr/>
          </p:nvSpPr>
          <p:spPr>
            <a:xfrm>
              <a:off x="4572001" y="2260878"/>
              <a:ext cx="930058" cy="891082"/>
            </a:xfrm>
            <a:custGeom>
              <a:avLst/>
              <a:gdLst>
                <a:gd name="connsiteX0" fmla="*/ 708267 w 1240077"/>
                <a:gd name="connsiteY0" fmla="*/ 0 h 994168"/>
                <a:gd name="connsiteX1" fmla="*/ 1240077 w 1240077"/>
                <a:gd name="connsiteY1" fmla="*/ 684882 h 994168"/>
                <a:gd name="connsiteX2" fmla="*/ 0 w 1240077"/>
                <a:gd name="connsiteY2" fmla="*/ 994168 h 994168"/>
                <a:gd name="connsiteX3" fmla="*/ 0 w 1240077"/>
                <a:gd name="connsiteY3" fmla="*/ 176648 h 994168"/>
                <a:gd name="connsiteX4" fmla="*/ 708267 w 1240077"/>
                <a:gd name="connsiteY4" fmla="*/ 0 h 99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077" h="994168">
                  <a:moveTo>
                    <a:pt x="708267" y="0"/>
                  </a:moveTo>
                  <a:lnTo>
                    <a:pt x="1240077" y="684882"/>
                  </a:lnTo>
                  <a:lnTo>
                    <a:pt x="0" y="994168"/>
                  </a:lnTo>
                  <a:lnTo>
                    <a:pt x="0" y="176648"/>
                  </a:lnTo>
                  <a:lnTo>
                    <a:pt x="708267" y="0"/>
                  </a:lnTo>
                  <a:close/>
                </a:path>
              </a:pathLst>
            </a:custGeom>
            <a:solidFill>
              <a:srgbClr val="0DA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9973" tIns="34986" rIns="69973" bIns="349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7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" name="Freeform: Shape 66">
              <a:extLst>
                <a:ext uri="{FF2B5EF4-FFF2-40B4-BE49-F238E27FC236}">
                  <a16:creationId xmlns:a16="http://schemas.microsoft.com/office/drawing/2014/main" id="{A400064C-91DE-8A21-3964-7C3E2844EBD2}"/>
                </a:ext>
              </a:extLst>
            </p:cNvPr>
            <p:cNvSpPr/>
            <p:nvPr/>
          </p:nvSpPr>
          <p:spPr>
            <a:xfrm>
              <a:off x="4572001" y="3094493"/>
              <a:ext cx="1463447" cy="1036029"/>
            </a:xfrm>
            <a:custGeom>
              <a:avLst/>
              <a:gdLst>
                <a:gd name="connsiteX0" fmla="*/ 1431613 w 1951263"/>
                <a:gd name="connsiteY0" fmla="*/ 0 h 1155882"/>
                <a:gd name="connsiteX1" fmla="*/ 1951263 w 1951263"/>
                <a:gd name="connsiteY1" fmla="*/ 669221 h 1155882"/>
                <a:gd name="connsiteX2" fmla="*/ 1 w 1951263"/>
                <a:gd name="connsiteY2" fmla="*/ 1155882 h 1155882"/>
                <a:gd name="connsiteX3" fmla="*/ 0 w 1951263"/>
                <a:gd name="connsiteY3" fmla="*/ 1155882 h 1155882"/>
                <a:gd name="connsiteX4" fmla="*/ 0 w 1951263"/>
                <a:gd name="connsiteY4" fmla="*/ 330981 h 1155882"/>
                <a:gd name="connsiteX5" fmla="*/ 1 w 1951263"/>
                <a:gd name="connsiteY5" fmla="*/ 330981 h 1155882"/>
                <a:gd name="connsiteX6" fmla="*/ 1431613 w 1951263"/>
                <a:gd name="connsiteY6" fmla="*/ 0 h 115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1263" h="1155882">
                  <a:moveTo>
                    <a:pt x="1431613" y="0"/>
                  </a:moveTo>
                  <a:lnTo>
                    <a:pt x="1951263" y="669221"/>
                  </a:lnTo>
                  <a:lnTo>
                    <a:pt x="1" y="1155882"/>
                  </a:lnTo>
                  <a:lnTo>
                    <a:pt x="0" y="1155882"/>
                  </a:lnTo>
                  <a:lnTo>
                    <a:pt x="0" y="330981"/>
                  </a:lnTo>
                  <a:lnTo>
                    <a:pt x="1" y="330981"/>
                  </a:lnTo>
                  <a:lnTo>
                    <a:pt x="1431613" y="0"/>
                  </a:lnTo>
                  <a:close/>
                </a:path>
              </a:pathLst>
            </a:custGeom>
            <a:solidFill>
              <a:srgbClr val="4C98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9973" tIns="34986" rIns="69973" bIns="349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9314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77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2F70A17-86DA-EF0C-275D-6F716C6BE3C3}"/>
              </a:ext>
            </a:extLst>
          </p:cNvPr>
          <p:cNvSpPr/>
          <p:nvPr/>
        </p:nvSpPr>
        <p:spPr>
          <a:xfrm>
            <a:off x="3167823" y="1578975"/>
            <a:ext cx="688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cs typeface="Gotham Pro Light" panose="02000503030000020004" pitchFamily="2" charset="0"/>
              </a:rPr>
              <a:t>Региональный уровень</a:t>
            </a:r>
          </a:p>
          <a:p>
            <a:r>
              <a:rPr lang="ru-RU" dirty="0">
                <a:cs typeface="Gotham Pro Light" panose="02000503030000020004" pitchFamily="2" charset="0"/>
              </a:rPr>
              <a:t>1. </a:t>
            </a:r>
            <a:r>
              <a:rPr lang="ru-RU" dirty="0" smtClean="0">
                <a:cs typeface="Gotham Pro Light" panose="02000503030000020004" pitchFamily="2" charset="0"/>
              </a:rPr>
              <a:t>Отсутствуют</a:t>
            </a:r>
            <a:endParaRPr lang="ru-RU" dirty="0">
              <a:cs typeface="Gotham Pro Light" panose="02000503030000020004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0CBD2CE-DFDB-75B0-CA1E-7D7930179E0F}"/>
              </a:ext>
            </a:extLst>
          </p:cNvPr>
          <p:cNvSpPr/>
          <p:nvPr/>
        </p:nvSpPr>
        <p:spPr>
          <a:xfrm>
            <a:off x="4269443" y="2990551"/>
            <a:ext cx="79432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Gotham Pro Light" panose="02000503030000020004" pitchFamily="2" charset="0"/>
              </a:rPr>
              <a:t>Уровень учреждения/организации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Выявленные проблемы: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1. Длительный срок выполнения (310-530мин)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2. Удаленность образовательных учреждений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3. Отсутствие универсального плана подготовки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4. Не хватка инструментов для отслеживания задач 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5.Частая необходимость в дополнительных встречах по подготовке к совместным мероприятиям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6. Отсутствие стандарта к подготовке к совместным мероприятиям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7. Отсутствие универсального плана к подготовке совместных мероприятий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8. Сложности в контроле за выполнением задач (у руководителя нет информации о этапах выполнения задач)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9. Несогласованность в действиях команды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10. Не достаточное вовлечение детей и родителей 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11. Отсутствие четких критериев для оценки успешности мероприятий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12.Плохо организованная работа с ППУ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13.Не полное понимание задач у </a:t>
            </a:r>
            <a:r>
              <a:rPr lang="ru-RU" sz="1400" dirty="0" smtClean="0">
                <a:cs typeface="Gotham Pro Light" panose="02000503030000020004" pitchFamily="2" charset="0"/>
              </a:rPr>
              <a:t>участников</a:t>
            </a:r>
          </a:p>
          <a:p>
            <a:r>
              <a:rPr lang="ru-RU" sz="1400" dirty="0">
                <a:cs typeface="Gotham Pro Light" panose="02000503030000020004" pitchFamily="2" charset="0"/>
              </a:rPr>
              <a:t>14. Не достаточная мотивация участников в разработке совместных мероприятий</a:t>
            </a:r>
          </a:p>
          <a:p>
            <a:endParaRPr lang="ru-RU" sz="1400" dirty="0">
              <a:cs typeface="Gotham Pro Light" panose="02000503030000020004" pitchFamily="2" charset="0"/>
            </a:endParaRPr>
          </a:p>
        </p:txBody>
      </p:sp>
      <p:sp>
        <p:nvSpPr>
          <p:cNvPr id="27" name="object 2"/>
          <p:cNvSpPr txBox="1">
            <a:spLocks noGrp="1"/>
          </p:cNvSpPr>
          <p:nvPr>
            <p:ph type="title"/>
          </p:nvPr>
        </p:nvSpPr>
        <p:spPr>
          <a:xfrm>
            <a:off x="654037" y="-15480"/>
            <a:ext cx="8384012" cy="428963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491229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Пирамида проблем</a:t>
            </a:r>
            <a:endParaRPr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71" y="55331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276931"/>
              </p:ext>
            </p:extLst>
          </p:nvPr>
        </p:nvGraphicFramePr>
        <p:xfrm>
          <a:off x="794438" y="1545413"/>
          <a:ext cx="10912168" cy="4802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67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727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6018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1020" algn="l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Проблема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 algn="just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748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956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Корневая</a:t>
                      </a: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причина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033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Длительный срок выполнения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расстояние между корпусами ОУ затрудняет взаимодействие между командами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сотрудники тратят время на перемещение между корпусами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задачи распределены между различными корпусами, и нет удобного способа для совместной работы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 используются современные технологии, такие как таск-менеджеры, которые могли бы оптимизировать процесс взаимодействия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8167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Недостаточная мотивация участников в разработке совместных мероприятий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они не видят явной пользы от участия в мероприятиях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нет четко сформулированных целей и ожиданий от мероприятий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нет системного подхода к планированию и организации мероприятий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отсутствует методология, которая могла бы помочь в этом, например, SMART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087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Частая необходимость в дополнительных встречах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подготовке к совместным мероприятиям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расстояние между корпусами ОУ затрудняет взаимодействие между командами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сотрудники тратят время на перемещение между корпусами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задачи распределены между различными корпусами, и нет удобного способа для совместной работы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 используются современные технологии, такие как таск-менеджеры, которые могли бы оптимизировать процесс взаимодействия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788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Сложности в контроле за выполнением задач  по подготовке к совместным мероприятиям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(у руководителя нет информации о этапах выполнения задач)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у него нет информации о текущих этапах выполнения задач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отсутствуют систематизированные отчеты о статусе задач и их выполнении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 используется централизованная система управления задачами, которая могла бы автоматически генерировать отчеты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 внедрен таск-менеджер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Strive, который мог бы предоставить необходимую функциональность для отслеживания прогресса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34468" y="157385"/>
            <a:ext cx="7232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000" b="1" kern="0" spc="5" dirty="0">
                <a:solidFill>
                  <a:srgbClr val="585858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Поиск</a:t>
            </a:r>
            <a:r>
              <a:rPr lang="ru-RU" sz="2000" b="1" kern="0" spc="5" dirty="0">
                <a:solidFill>
                  <a:srgbClr val="585858"/>
                </a:solidFill>
                <a:latin typeface="Arial Black" panose="020B0A04020102020204" pitchFamily="34" charset="0"/>
                <a:cs typeface="Times New Roman"/>
              </a:rPr>
              <a:t> первопричины возникновения проблемы</a:t>
            </a:r>
            <a:endParaRPr lang="ru-RU" sz="2000" kern="0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056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39881" y="861604"/>
            <a:ext cx="1211080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45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ПОЧЕМУ?</a:t>
            </a:r>
          </a:p>
          <a:p>
            <a:pPr algn="ctr"/>
            <a:r>
              <a:rPr lang="ru-RU" sz="1345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45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345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345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проекту </a:t>
            </a:r>
            <a:r>
              <a:rPr lang="ru-RU" sz="1345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«Распределения </a:t>
            </a:r>
            <a:r>
              <a:rPr lang="ru-RU" sz="1345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выполнения задач планирования работы педагогов по осуществлению образовательного процесса в ОУ»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508675"/>
              </p:ext>
            </p:extLst>
          </p:nvPr>
        </p:nvGraphicFramePr>
        <p:xfrm>
          <a:off x="459435" y="1475107"/>
          <a:ext cx="10912168" cy="48636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67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727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6018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1020" algn="l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Проблема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770" algn="just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748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956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</a:t>
                      </a:r>
                      <a:r>
                        <a:rPr sz="1000" b="1" spc="-8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Корневая</a:t>
                      </a:r>
                      <a:r>
                        <a:rPr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0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причина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5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033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Плохо организованная работа с ППУ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нет ответственного сотрудника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 внедрена</a:t>
                      </a:r>
                      <a:r>
                        <a:rPr lang="ru-RU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система бережливого производства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</a:t>
                      </a:r>
                      <a:r>
                        <a:rPr lang="ru-RU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осознавали важность внедрения методов бережливого мышления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отсутствовала культура постоянного улучшения процессов и обучения сотрудников новым подходам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отсутствовала культура постоянного улучшения процессов и обучения сотрудников новым подходам</a:t>
                      </a:r>
                    </a:p>
                    <a:p>
                      <a:pPr algn="ctr"/>
                      <a:endParaRPr lang="ru-RU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8167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Недостаточное вовлечение родителей и детей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отсутствует эффективная коммуникация и доступная информация о бережливых практиках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</a:t>
                      </a:r>
                      <a:r>
                        <a:rPr lang="ru-RU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что нет единого информационного ресурса, который бы объединял всех заинтересованных лиц</a:t>
                      </a:r>
                      <a:endParaRPr lang="ru-RU" sz="10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</a:t>
                      </a:r>
                      <a:r>
                        <a:rPr lang="ru-RU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 было заинтересованных лиц для данной инициативы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 уделялось достаточно внимания вопросам важности</a:t>
                      </a:r>
                      <a:r>
                        <a:rPr lang="ru-RU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внедрения методов бережливого производства для формирования бережливого мышления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Отсутствие единого информационного ресурса и недостаточное внимание к воспитанию бережливой культуры</a:t>
                      </a: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087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000" b="1" spc="-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Отсутствие стандарта к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подготовке к совместным мероприятиям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</a:t>
                      </a:r>
                      <a:r>
                        <a:rPr lang="ru-RU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что никто не занимался разработкой 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нет четкого понимания важности стандартов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в организации не достаточное понимание культуры планирования и стандартизации процессов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Недостаточное внимание к воспитанию бережливой культуры</a:t>
                      </a:r>
                    </a:p>
                    <a:p>
                      <a:pPr algn="ctr"/>
                      <a:endParaRPr lang="ru-RU" sz="1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788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Отсутствие плана подготовки к совместным мероприятиям</a:t>
                      </a:r>
                    </a:p>
                    <a:p>
                      <a:endParaRPr lang="ru-RU" dirty="0"/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Потому что нет четкого назначения ответственных лиц</a:t>
                      </a:r>
                    </a:p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подготовку мероприятий 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четкого назначения ответственных лиц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подготовку мероприятий </a:t>
                      </a:r>
                    </a:p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34468" y="157385"/>
            <a:ext cx="7232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000" b="1" kern="0" spc="5" dirty="0">
                <a:solidFill>
                  <a:srgbClr val="585858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Поиск</a:t>
            </a:r>
            <a:r>
              <a:rPr lang="ru-RU" sz="2000" b="1" kern="0" spc="5" dirty="0">
                <a:solidFill>
                  <a:srgbClr val="585858"/>
                </a:solidFill>
                <a:latin typeface="Arial Black" panose="020B0A04020102020204" pitchFamily="34" charset="0"/>
                <a:cs typeface="Times New Roman"/>
              </a:rPr>
              <a:t> первопричины возникновения проблемы</a:t>
            </a:r>
            <a:endParaRPr lang="ru-RU" sz="2000" kern="0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056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39881" y="861604"/>
            <a:ext cx="1211080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45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ПОЧЕМУ?</a:t>
            </a:r>
          </a:p>
          <a:p>
            <a:pPr algn="ctr"/>
            <a:r>
              <a:rPr lang="ru-RU" sz="1345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45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345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345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проекту </a:t>
            </a:r>
            <a:r>
              <a:rPr lang="ru-RU" sz="1345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«Распределения </a:t>
            </a:r>
            <a:r>
              <a:rPr lang="ru-RU" sz="1345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выполнения задач планирования работы педагогов по осуществлению образовательного процесса в ОУ»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3354" y="136797"/>
            <a:ext cx="74714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Диаграмма  Исикавы</a:t>
            </a:r>
            <a:endParaRPr sz="2000" spc="-1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47825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8349" y="4783667"/>
            <a:ext cx="186266" cy="220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3172" r="1137" b="1811"/>
          <a:stretch/>
        </p:blipFill>
        <p:spPr>
          <a:xfrm>
            <a:off x="885334" y="894966"/>
            <a:ext cx="10747130" cy="59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74497"/>
              </p:ext>
            </p:extLst>
          </p:nvPr>
        </p:nvGraphicFramePr>
        <p:xfrm>
          <a:off x="202223" y="769131"/>
          <a:ext cx="11834445" cy="59389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02774">
                  <a:extLst>
                    <a:ext uri="{9D8B030D-6E8A-4147-A177-3AD203B41FA5}">
                      <a16:colId xmlns:a16="http://schemas.microsoft.com/office/drawing/2014/main" val="15612978"/>
                    </a:ext>
                  </a:extLst>
                </a:gridCol>
                <a:gridCol w="2386811">
                  <a:extLst>
                    <a:ext uri="{9D8B030D-6E8A-4147-A177-3AD203B41FA5}">
                      <a16:colId xmlns:a16="http://schemas.microsoft.com/office/drawing/2014/main" val="2655670415"/>
                    </a:ext>
                  </a:extLst>
                </a:gridCol>
                <a:gridCol w="2690446">
                  <a:extLst>
                    <a:ext uri="{9D8B030D-6E8A-4147-A177-3AD203B41FA5}">
                      <a16:colId xmlns:a16="http://schemas.microsoft.com/office/drawing/2014/main" val="3609374359"/>
                    </a:ext>
                  </a:extLst>
                </a:gridCol>
                <a:gridCol w="2563620">
                  <a:extLst>
                    <a:ext uri="{9D8B030D-6E8A-4147-A177-3AD203B41FA5}">
                      <a16:colId xmlns:a16="http://schemas.microsoft.com/office/drawing/2014/main" val="4195938126"/>
                    </a:ext>
                  </a:extLst>
                </a:gridCol>
                <a:gridCol w="1990794">
                  <a:extLst>
                    <a:ext uri="{9D8B030D-6E8A-4147-A177-3AD203B41FA5}">
                      <a16:colId xmlns:a16="http://schemas.microsoft.com/office/drawing/2014/main" val="1185693414"/>
                    </a:ext>
                  </a:extLst>
                </a:gridCol>
              </a:tblGrid>
              <a:tr h="66167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Проблема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Причина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Решение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Влияние на 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Ответственный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850602"/>
                  </a:ext>
                </a:extLst>
              </a:tr>
              <a:tr h="773772">
                <a:tc>
                  <a:txBody>
                    <a:bodyPr/>
                    <a:lstStyle/>
                    <a:p>
                      <a:pPr marL="91440" marR="433070" algn="just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ru-RU" sz="1100" b="1" dirty="0" smtClean="0">
                          <a:latin typeface="+mn-lt"/>
                          <a:cs typeface="Times New Roman" panose="02020603050405020304" pitchFamily="18" charset="0"/>
                        </a:rPr>
                        <a:t>Длительный срок выполнения (310-530 мин)</a:t>
                      </a:r>
                    </a:p>
                  </a:txBody>
                  <a:tcPr marL="0" marR="0" marT="14732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Неэффективные процессы подготовки и отсутствие четкого плана действий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Оптимизация процессов путем разработки универсального шаблона подготовки и внедрения стандартов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Сокращение временных затрат до 55-105 минут, что позволяет повысить количество проводимых мероприятий и улучшить вовлеченность педагогов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Долгополова М.В.</a:t>
                      </a:r>
                    </a:p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Козлова Е.А.</a:t>
                      </a:r>
                    </a:p>
                    <a:p>
                      <a:pPr algn="just"/>
                      <a:endParaRPr lang="ru-RU" sz="1100" b="1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619031"/>
                  </a:ext>
                </a:extLst>
              </a:tr>
              <a:tr h="638827">
                <a:tc>
                  <a:txBody>
                    <a:bodyPr/>
                    <a:lstStyle/>
                    <a:p>
                      <a:pPr marL="91440" algn="just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lang="ru-RU" sz="1100" b="1" dirty="0" smtClean="0">
                          <a:latin typeface="+mn-lt"/>
                          <a:cs typeface="Times New Roman" panose="02020603050405020304" pitchFamily="18" charset="0"/>
                        </a:rPr>
                        <a:t>Удаленность образовательных учреждений</a:t>
                      </a:r>
                    </a:p>
                    <a:p>
                      <a:pPr marL="91440" algn="just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endParaRPr lang="ru-RU" sz="11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16383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Географическая удаленность, что затрудняет совместную работу и коммуникацию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Использование онлайн-платформы Сферум для организации виртуальных встреч и совместной работы, а также </a:t>
                      </a:r>
                      <a:r>
                        <a:rPr lang="ru-RU" sz="1100" b="1" dirty="0" err="1" smtClean="0">
                          <a:latin typeface="+mn-lt"/>
                        </a:rPr>
                        <a:t>таск-менеждера</a:t>
                      </a:r>
                      <a:r>
                        <a:rPr lang="ru-RU" sz="1100" b="1" baseline="0" dirty="0" smtClean="0">
                          <a:latin typeface="+mn-lt"/>
                        </a:rPr>
                        <a:t> для командной работы с задачами </a:t>
                      </a:r>
                      <a:r>
                        <a:rPr lang="ru-RU" sz="1100" b="1" baseline="0" dirty="0" err="1" smtClean="0">
                          <a:latin typeface="+mn-lt"/>
                        </a:rPr>
                        <a:t>Страйв</a:t>
                      </a:r>
                      <a:endParaRPr lang="ru-RU" sz="11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Увеличение доступности коммуникации и информации, улучшение взаимодействия между учреждениями</a:t>
                      </a:r>
                    </a:p>
                    <a:p>
                      <a:pPr algn="just"/>
                      <a:endParaRPr lang="ru-RU" sz="11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Руководители проекта</a:t>
                      </a:r>
                    </a:p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Козлова Н.Н</a:t>
                      </a:r>
                    </a:p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Зайцева Т.П.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842251"/>
                  </a:ext>
                </a:extLst>
              </a:tr>
              <a:tr h="1003424">
                <a:tc>
                  <a:txBody>
                    <a:bodyPr/>
                    <a:lstStyle/>
                    <a:p>
                      <a:pPr marL="91440" algn="just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lang="ru-RU" sz="1100" b="1" dirty="0" smtClean="0">
                          <a:latin typeface="+mn-lt"/>
                          <a:cs typeface="Times New Roman" panose="02020603050405020304" pitchFamily="18" charset="0"/>
                        </a:rPr>
                        <a:t>Отсутствие универсального плана подготовки</a:t>
                      </a:r>
                    </a:p>
                    <a:p>
                      <a:pPr marL="91440" algn="just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lang="ru-RU" sz="11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7747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Разные подходы и отсутствие согласованных действий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Разработка и утверждение единого универсального плана подготовки мероприятий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Повышение согласованности в процессе подготовки, улучшение качества мероприятий</a:t>
                      </a:r>
                      <a:endParaRPr lang="ru-RU" sz="11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Двуреченская О.И.</a:t>
                      </a:r>
                    </a:p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Минская С.Г.</a:t>
                      </a:r>
                    </a:p>
                    <a:p>
                      <a:pPr algn="just"/>
                      <a:endParaRPr lang="ru-RU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262837"/>
                  </a:ext>
                </a:extLst>
              </a:tr>
              <a:tr h="791632">
                <a:tc>
                  <a:txBody>
                    <a:bodyPr/>
                    <a:lstStyle/>
                    <a:p>
                      <a:pPr marL="91440" algn="just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ru-RU" sz="1100" b="1" dirty="0" smtClean="0">
                          <a:latin typeface="+mn-lt"/>
                          <a:cs typeface="Times New Roman" panose="02020603050405020304" pitchFamily="18" charset="0"/>
                        </a:rPr>
                        <a:t>Недостаточная мотивация участников в разработке совместных мероприятий</a:t>
                      </a:r>
                    </a:p>
                    <a:p>
                      <a:pPr marL="91440" algn="just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endParaRPr lang="ru-RU" sz="11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14732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Отсутствие ясных целей и понимания значимости работы. </a:t>
                      </a:r>
                    </a:p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Невозможность видеть результат своей работы и его влияние на процесс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Внедрение бережливых технологий, метод SMART, а также проведение стратегических сессий</a:t>
                      </a:r>
                      <a:r>
                        <a:rPr lang="ru-RU" sz="1100" b="1" baseline="0" dirty="0" smtClean="0">
                          <a:latin typeface="+mn-lt"/>
                        </a:rPr>
                        <a:t> у стенда визуального управления </a:t>
                      </a:r>
                      <a:r>
                        <a:rPr lang="ru-RU" sz="1100" b="1" baseline="0" dirty="0" smtClean="0">
                          <a:latin typeface="+mn-lt"/>
                        </a:rPr>
                        <a:t>организации</a:t>
                      </a:r>
                    </a:p>
                    <a:p>
                      <a:pPr algn="just"/>
                      <a:r>
                        <a:rPr lang="ru-RU" sz="1100" b="1" baseline="0" dirty="0" smtClean="0">
                          <a:latin typeface="+mn-lt"/>
                        </a:rPr>
                        <a:t>Ведение группы в ВК «Бережная школа»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Четкие цели и визуальное управление помогут избежать потерь времени и ресурсов, что в итоге улучшит организацию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Руководители проекта</a:t>
                      </a:r>
                    </a:p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Козлова Н.Н</a:t>
                      </a:r>
                    </a:p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Зайцева Т.П.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394677"/>
                  </a:ext>
                </a:extLst>
              </a:tr>
              <a:tr h="769141"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Длительный срок выполнения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Нехватка эффективных каналов коммуникации между образовательными учреждениями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/>
                        <a:t>Организация онлайн-встреч, где участники смогут в формате видео переговоров обсуждать текущие вопросы</a:t>
                      </a:r>
                      <a:r>
                        <a:rPr lang="ru-RU" sz="1100" b="1" baseline="0" dirty="0" smtClean="0"/>
                        <a:t> с</a:t>
                      </a:r>
                      <a:r>
                        <a:rPr lang="ru-RU" sz="1100" b="1" dirty="0" smtClean="0"/>
                        <a:t> помощью</a:t>
                      </a:r>
                      <a:r>
                        <a:rPr lang="ru-RU" sz="1100" b="1" baseline="0" dirty="0" smtClean="0"/>
                        <a:t> пл</a:t>
                      </a:r>
                      <a:r>
                        <a:rPr lang="ru-RU" sz="1100" b="1" dirty="0" smtClean="0"/>
                        <a:t>атформы Сферум.</a:t>
                      </a:r>
                    </a:p>
                    <a:p>
                      <a:pPr algn="just"/>
                      <a:r>
                        <a:rPr lang="ru-RU" sz="1100" b="1" dirty="0" smtClean="0"/>
                        <a:t>Использование функций совместного редактирования документов для работы над проектами в режиме реального времени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Улучшение качества и скорости обмена информации, решение вопросов в реальном времени</a:t>
                      </a:r>
                    </a:p>
                    <a:p>
                      <a:pPr algn="just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/>
                        <a:t>Долгополова М.В.</a:t>
                      </a:r>
                    </a:p>
                    <a:p>
                      <a:pPr algn="just"/>
                      <a:r>
                        <a:rPr lang="ru-RU" sz="1100" b="1" dirty="0" smtClean="0"/>
                        <a:t>Козлова Е.А.</a:t>
                      </a:r>
                    </a:p>
                    <a:p>
                      <a:pPr algn="just"/>
                      <a:endParaRPr lang="ru-RU" sz="11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821275"/>
                  </a:ext>
                </a:extLst>
              </a:tr>
            </a:tbl>
          </a:graphicData>
        </a:graphic>
      </p:graphicFrame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2103354" y="136797"/>
            <a:ext cx="74714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Разработанные решения</a:t>
            </a:r>
            <a:endParaRPr sz="2000" spc="-1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45562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53499"/>
              </p:ext>
            </p:extLst>
          </p:nvPr>
        </p:nvGraphicFramePr>
        <p:xfrm>
          <a:off x="202223" y="769133"/>
          <a:ext cx="11834445" cy="58611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79431">
                  <a:extLst>
                    <a:ext uri="{9D8B030D-6E8A-4147-A177-3AD203B41FA5}">
                      <a16:colId xmlns:a16="http://schemas.microsoft.com/office/drawing/2014/main" val="15612978"/>
                    </a:ext>
                  </a:extLst>
                </a:gridCol>
                <a:gridCol w="2053184">
                  <a:extLst>
                    <a:ext uri="{9D8B030D-6E8A-4147-A177-3AD203B41FA5}">
                      <a16:colId xmlns:a16="http://schemas.microsoft.com/office/drawing/2014/main" val="2655670415"/>
                    </a:ext>
                  </a:extLst>
                </a:gridCol>
                <a:gridCol w="3582685">
                  <a:extLst>
                    <a:ext uri="{9D8B030D-6E8A-4147-A177-3AD203B41FA5}">
                      <a16:colId xmlns:a16="http://schemas.microsoft.com/office/drawing/2014/main" val="3609374359"/>
                    </a:ext>
                  </a:extLst>
                </a:gridCol>
                <a:gridCol w="1863969">
                  <a:extLst>
                    <a:ext uri="{9D8B030D-6E8A-4147-A177-3AD203B41FA5}">
                      <a16:colId xmlns:a16="http://schemas.microsoft.com/office/drawing/2014/main" val="4195938126"/>
                    </a:ext>
                  </a:extLst>
                </a:gridCol>
                <a:gridCol w="1855176">
                  <a:extLst>
                    <a:ext uri="{9D8B030D-6E8A-4147-A177-3AD203B41FA5}">
                      <a16:colId xmlns:a16="http://schemas.microsoft.com/office/drawing/2014/main" val="1185693414"/>
                    </a:ext>
                  </a:extLst>
                </a:gridCol>
              </a:tblGrid>
              <a:tr h="62937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Проблема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Причина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Решение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Влияние на результат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Ответственный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850602"/>
                  </a:ext>
                </a:extLst>
              </a:tr>
              <a:tr h="914097">
                <a:tc>
                  <a:txBody>
                    <a:bodyPr/>
                    <a:lstStyle/>
                    <a:p>
                      <a:pPr marL="91440" marR="433070" algn="just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ru-RU" sz="1100" b="1" dirty="0" smtClean="0">
                          <a:latin typeface="+mn-lt"/>
                          <a:cs typeface="Times New Roman" panose="02020603050405020304" pitchFamily="18" charset="0"/>
                        </a:rPr>
                        <a:t>Отсутствие стандарта к подготовке к совместным мероприятиям</a:t>
                      </a:r>
                    </a:p>
                  </a:txBody>
                  <a:tcPr marL="0" marR="0" marT="14732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Применение различных подходов и отсутствие общих критериев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Разработка стандартов</a:t>
                      </a:r>
                      <a:r>
                        <a:rPr lang="ru-RU" sz="1100" b="1" baseline="0" dirty="0" smtClean="0">
                          <a:latin typeface="+mn-lt"/>
                        </a:rPr>
                        <a:t> подготовки к проведению совместных мероприятий</a:t>
                      </a:r>
                      <a:endParaRPr lang="ru-RU" sz="11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Повышение качества подготовки, единообразие подходов и уменьшение вероятности ошибок</a:t>
                      </a:r>
                    </a:p>
                    <a:p>
                      <a:pPr algn="just"/>
                      <a:endParaRPr lang="ru-RU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Савкова Е.О.</a:t>
                      </a:r>
                    </a:p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Иванникова М.Н.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619031"/>
                  </a:ext>
                </a:extLst>
              </a:tr>
              <a:tr h="2206770">
                <a:tc>
                  <a:txBody>
                    <a:bodyPr/>
                    <a:lstStyle/>
                    <a:p>
                      <a:pPr marL="91440" algn="just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lang="ru-RU" sz="1100" b="1" dirty="0" smtClean="0">
                          <a:latin typeface="+mn-lt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11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полное понимание задач у участников</a:t>
                      </a:r>
                    </a:p>
                    <a:p>
                      <a:pPr marL="91440" algn="just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lang="ru-RU" sz="11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Не хватка инструментов для отслеживания задач</a:t>
                      </a:r>
                    </a:p>
                    <a:p>
                      <a:pPr marL="91440" algn="just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lang="ru-RU" sz="11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Сложности в контроле за выполнением  задач</a:t>
                      </a:r>
                    </a:p>
                    <a:p>
                      <a:pPr marL="91440" algn="just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lang="ru-RU" sz="11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Не полное представление о текущем прогрессе реализации задач</a:t>
                      </a:r>
                      <a:endParaRPr lang="ru-RU" sz="11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16383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latin typeface="+mn-lt"/>
                        </a:rPr>
                        <a:t>Сотрудники не понимают, зачем выполнять ту или иную задачу, или не видят её ценности для себя или для учреждения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+mn-lt"/>
                        </a:rPr>
                        <a:t>Реализация проекта</a:t>
                      </a:r>
                      <a:r>
                        <a:rPr lang="ru-RU" sz="1000" b="1" baseline="0" dirty="0" smtClean="0">
                          <a:latin typeface="+mn-lt"/>
                        </a:rPr>
                        <a:t> «Бережная школа» в школе, тиражирование опыта МБУ ДО ЭЦ «</a:t>
                      </a:r>
                      <a:r>
                        <a:rPr lang="ru-RU" sz="1000" b="1" baseline="0" dirty="0" err="1" smtClean="0">
                          <a:latin typeface="+mn-lt"/>
                        </a:rPr>
                        <a:t>ЭкоСфера</a:t>
                      </a:r>
                      <a:r>
                        <a:rPr lang="ru-RU" sz="1000" b="1" baseline="0" dirty="0" smtClean="0">
                          <a:latin typeface="+mn-lt"/>
                        </a:rPr>
                        <a:t>» г. Липецка.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+mn-lt"/>
                        </a:rPr>
                        <a:t>Внедрение метода SMART: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+mn-lt"/>
                        </a:rPr>
                        <a:t>  установление конкретных, измеримых, достижимых, релевантных и ограниченных по времени целей для каждой задачи. Это поможет сотрудникам понимать, что ожидается от них и какие результаты необходимы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+mn-lt"/>
                        </a:rPr>
                        <a:t>Внедрение управления по целям (SQDSM):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+mn-lt"/>
                        </a:rPr>
                        <a:t>Определение стратегических целей, которые связывают индивидуальные задачи с общими целями организации, регулярное отслеживание и пересмотр целей, что позволит сотрудникам видеть свой прогресс и делать необходимые корректировки</a:t>
                      </a:r>
                      <a:endParaRPr lang="ru-RU" sz="1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 Систематическое определение целей и промежуточных результатов способствует более активному подходу к выполнению задач, что уменьшает вероятность откладывания работы на потом</a:t>
                      </a:r>
                    </a:p>
                    <a:p>
                      <a:pPr algn="just"/>
                      <a:endParaRPr lang="ru-RU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Долгополова М.В.</a:t>
                      </a:r>
                    </a:p>
                    <a:p>
                      <a:pPr algn="just"/>
                      <a:endParaRPr lang="ru-RU" sz="1100" b="1" dirty="0" smtClean="0">
                        <a:latin typeface="+mn-lt"/>
                      </a:endParaRPr>
                    </a:p>
                    <a:p>
                      <a:pPr algn="just"/>
                      <a:endParaRPr lang="ru-RU" sz="1100" b="1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842251"/>
                  </a:ext>
                </a:extLst>
              </a:tr>
              <a:tr h="1197422">
                <a:tc>
                  <a:txBody>
                    <a:bodyPr/>
                    <a:lstStyle/>
                    <a:p>
                      <a:pPr marL="91440" algn="just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lang="ru-RU" sz="1100" b="1" dirty="0" smtClean="0">
                          <a:latin typeface="+mn-lt"/>
                          <a:cs typeface="Times New Roman" panose="02020603050405020304" pitchFamily="18" charset="0"/>
                        </a:rPr>
                        <a:t>Сложности в контроле за выполнением задач (у руководителя нет информации о этапах выполнения задач)</a:t>
                      </a:r>
                    </a:p>
                    <a:p>
                      <a:pPr marL="91440" algn="just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lang="ru-RU" sz="11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0" marR="0" marT="7747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Команды</a:t>
                      </a:r>
                      <a:r>
                        <a:rPr lang="ru-RU" sz="1100" baseline="0" dirty="0" smtClean="0"/>
                        <a:t> используют разные инструменты для управления задачами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1" dirty="0" smtClean="0"/>
                        <a:t>Использовать в </a:t>
                      </a:r>
                      <a:r>
                        <a:rPr lang="ru-RU" sz="900" b="1" dirty="0" err="1" smtClean="0"/>
                        <a:t>таск</a:t>
                      </a:r>
                      <a:r>
                        <a:rPr lang="ru-RU" sz="900" b="1" dirty="0" smtClean="0"/>
                        <a:t>-менеджере </a:t>
                      </a:r>
                      <a:r>
                        <a:rPr lang="ru-RU" sz="900" b="1" dirty="0" err="1" smtClean="0"/>
                        <a:t>страйв</a:t>
                      </a:r>
                      <a:r>
                        <a:rPr lang="ru-RU" sz="900" b="1" dirty="0" smtClean="0"/>
                        <a:t> онлайн </a:t>
                      </a:r>
                      <a:r>
                        <a:rPr lang="ru-RU" sz="900" b="1" dirty="0" err="1" smtClean="0"/>
                        <a:t>канбан</a:t>
                      </a:r>
                      <a:r>
                        <a:rPr lang="ru-RU" sz="900" b="1" dirty="0" smtClean="0"/>
                        <a:t>-доски для визуального отображения задач, чтобы все могли видеть общий прогресс</a:t>
                      </a:r>
                    </a:p>
                    <a:p>
                      <a:pPr algn="just"/>
                      <a:r>
                        <a:rPr lang="ru-RU" sz="900" b="1" dirty="0" smtClean="0"/>
                        <a:t>Установка ключевых метрик производительности (KPI):</a:t>
                      </a:r>
                    </a:p>
                    <a:p>
                      <a:pPr algn="just"/>
                      <a:r>
                        <a:rPr lang="ru-RU" sz="900" b="1" dirty="0" smtClean="0"/>
                        <a:t>   - Определить метрики для оценки выполнения задач, что поможет лучше понять, насколько эффективно проходит работа.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Наличие информации о статусах задач позволяют руководителю своевременно реагировать на проблемы и принимать обоснованные решения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Долгополова М.В.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Козлова Е.А.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262837"/>
                  </a:ext>
                </a:extLst>
              </a:tr>
              <a:tr h="887190">
                <a:tc>
                  <a:txBody>
                    <a:bodyPr/>
                    <a:lstStyle/>
                    <a:p>
                      <a:pPr marL="91440" algn="just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ru-RU" sz="1100" b="1" dirty="0" smtClean="0">
                          <a:latin typeface="+mn-lt"/>
                          <a:cs typeface="Times New Roman" panose="02020603050405020304" pitchFamily="18" charset="0"/>
                        </a:rPr>
                        <a:t>Плохо организованная работа с ППУ</a:t>
                      </a:r>
                    </a:p>
                  </a:txBody>
                  <a:tcPr marL="0" marR="0" marT="14732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Предложения по улучшению поступают</a:t>
                      </a:r>
                      <a:r>
                        <a:rPr lang="ru-RU" sz="1100" b="0" baseline="0" dirty="0" smtClean="0">
                          <a:latin typeface="+mn-lt"/>
                        </a:rPr>
                        <a:t> редко и зачастую игнорируются, что </a:t>
                      </a:r>
                      <a:r>
                        <a:rPr lang="ru-RU" sz="1100" b="0" baseline="0" dirty="0" err="1" smtClean="0">
                          <a:latin typeface="+mn-lt"/>
                        </a:rPr>
                        <a:t>демотивирует</a:t>
                      </a:r>
                      <a:r>
                        <a:rPr lang="ru-RU" sz="1100" b="0" baseline="0" dirty="0" smtClean="0">
                          <a:latin typeface="+mn-lt"/>
                        </a:rPr>
                        <a:t> сотрудников</a:t>
                      </a:r>
                      <a:endParaRPr lang="ru-RU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Активизация работы с предложениями по улучшению. Внедрение системы поощрения за подачу ППУ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+mn-lt"/>
                        </a:rPr>
                        <a:t>Повышение вовлеченности сотрудников,</a:t>
                      </a:r>
                      <a:r>
                        <a:rPr lang="ru-RU" sz="1100" b="0" baseline="0" dirty="0" smtClean="0">
                          <a:latin typeface="+mn-lt"/>
                        </a:rPr>
                        <a:t> у</a:t>
                      </a:r>
                      <a:r>
                        <a:rPr lang="ru-RU" sz="1100" b="0" dirty="0" smtClean="0">
                          <a:latin typeface="+mn-lt"/>
                        </a:rPr>
                        <a:t>лучшение качества процессов, инновационное развитие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latin typeface="+mn-lt"/>
                        </a:rPr>
                        <a:t>Долгополова М.В.</a:t>
                      </a:r>
                    </a:p>
                    <a:p>
                      <a:pPr algn="just"/>
                      <a:endParaRPr lang="ru-RU" sz="1100" b="1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39467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2103354" y="106020"/>
            <a:ext cx="7471469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Разработанные решения</a:t>
            </a:r>
            <a:endParaRPr lang="ru-RU" sz="2400" spc="-1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586572"/>
              </p:ext>
            </p:extLst>
          </p:nvPr>
        </p:nvGraphicFramePr>
        <p:xfrm>
          <a:off x="173256" y="750771"/>
          <a:ext cx="11801625" cy="60007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2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3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87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9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6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9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96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9674">
                  <a:extLst>
                    <a:ext uri="{9D8B030D-6E8A-4147-A177-3AD203B41FA5}">
                      <a16:colId xmlns:a16="http://schemas.microsoft.com/office/drawing/2014/main" val="1683372501"/>
                    </a:ext>
                  </a:extLst>
                </a:gridCol>
                <a:gridCol w="8796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455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ja-JP" sz="900" u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10.11.2024-12.11.2024</a:t>
                      </a:r>
                      <a:endParaRPr lang="ru-RU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ru-RU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ja-JP" sz="900" u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12.11.2024-17.11.2024</a:t>
                      </a:r>
                      <a:endParaRPr lang="ru-RU" sz="900" b="0" u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ja-JP" sz="900" u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18.11.2024-21.12.2024</a:t>
                      </a:r>
                      <a:endParaRPr lang="ru-RU" sz="900" b="0" u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18.11.2024-20.12.2024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18.11.2024-20.12.2024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ja-JP" sz="900" u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18.11.2024-20.12.2024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18.11.2024-20.12.2024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18.11.2024-21.12.2024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21.12.2024-27.12.2024</a:t>
                      </a:r>
                    </a:p>
                    <a:p>
                      <a:endParaRPr lang="ru-RU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28.12.2024 </a:t>
                      </a:r>
                      <a:endParaRPr lang="ru-RU" sz="9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постоянно</a:t>
                      </a:r>
                      <a:endParaRPr lang="ru-RU" sz="9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Разработка и</a:t>
                      </a:r>
                      <a:r>
                        <a:rPr lang="ru-RU" sz="800" b="1" baseline="0" dirty="0" smtClean="0"/>
                        <a:t> </a:t>
                      </a:r>
                      <a:r>
                        <a:rPr lang="ru-RU" sz="800" b="1" dirty="0" smtClean="0"/>
                        <a:t>согласование  проекта с руководителем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Анализ текущего состояния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42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Определение ключевых целей для с использованием метода SMART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Активное использование стенда визуального управления по целям (SQDSM)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algn="just"/>
                      <a:r>
                        <a:rPr lang="ru-RU" sz="800" b="1" dirty="0" smtClean="0"/>
                        <a:t>Внедрение </a:t>
                      </a:r>
                      <a:r>
                        <a:rPr lang="ru-RU" sz="800" b="1" dirty="0" err="1" smtClean="0"/>
                        <a:t>таск</a:t>
                      </a:r>
                      <a:r>
                        <a:rPr lang="ru-RU" sz="800" b="1" dirty="0" smtClean="0"/>
                        <a:t>-менеджера </a:t>
                      </a:r>
                      <a:r>
                        <a:rPr lang="en-US" sz="800" b="1" dirty="0" smtClean="0"/>
                        <a:t>Strive</a:t>
                      </a:r>
                    </a:p>
                    <a:p>
                      <a:pPr algn="just"/>
                      <a:endParaRPr lang="en-US" sz="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93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Проведение встреч для подготовки к совместным мероприятиям с использованием платформы Сферум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492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Создание рабочей группы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   - Сбор команды из заинтересованных учителей, родителей и специалистов по бережливости.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   - Определение ролей и ответственности в команде.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Создание системы мониторинга и отчетности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Оценка эффективности внедренных изменений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dirty="0" smtClean="0"/>
                        <a:t>Контроль и стандартизация результатов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191758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Закрытие проекта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74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Мониторинг стабильности результатов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572630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2235238" y="122214"/>
            <a:ext cx="74714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План мероприятий «Дорожная карта»</a:t>
            </a:r>
            <a:endParaRPr lang="ru-RU" sz="2000" spc="-1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9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sp>
        <p:nvSpPr>
          <p:cNvPr id="10" name="Прямоугольник 9"/>
          <p:cNvSpPr/>
          <p:nvPr/>
        </p:nvSpPr>
        <p:spPr>
          <a:xfrm>
            <a:off x="0" y="563179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15430" y="4573861"/>
            <a:ext cx="10034016" cy="195773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руг: прозрачная заливка 92">
            <a:extLst>
              <a:ext uri="{FF2B5EF4-FFF2-40B4-BE49-F238E27FC236}">
                <a16:creationId xmlns:a16="http://schemas.microsoft.com/office/drawing/2014/main" id="{E2974A3E-0BDA-45CD-ABDB-A5FCF9FC8E56}"/>
              </a:ext>
            </a:extLst>
          </p:cNvPr>
          <p:cNvSpPr/>
          <p:nvPr/>
        </p:nvSpPr>
        <p:spPr>
          <a:xfrm>
            <a:off x="999469" y="1136184"/>
            <a:ext cx="4362594" cy="2426717"/>
          </a:xfrm>
          <a:prstGeom prst="donut">
            <a:avLst>
              <a:gd name="adj" fmla="val 8904"/>
            </a:avLst>
          </a:prstGeom>
          <a:solidFill>
            <a:srgbClr val="CCFF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269A1AB-292B-4DEB-B966-185F56F40336}"/>
              </a:ext>
            </a:extLst>
          </p:cNvPr>
          <p:cNvGrpSpPr/>
          <p:nvPr/>
        </p:nvGrpSpPr>
        <p:grpSpPr>
          <a:xfrm>
            <a:off x="2937201" y="3673340"/>
            <a:ext cx="343347" cy="1167434"/>
            <a:chOff x="8794294" y="2152348"/>
            <a:chExt cx="411184" cy="139809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D3887992-9A70-4EF6-8406-56FDE2A3CAB9}"/>
                </a:ext>
              </a:extLst>
            </p:cNvPr>
            <p:cNvCxnSpPr>
              <a:cxnSpLocks/>
            </p:cNvCxnSpPr>
            <p:nvPr/>
          </p:nvCxnSpPr>
          <p:spPr>
            <a:xfrm>
              <a:off x="9006562" y="2152348"/>
              <a:ext cx="0" cy="990000"/>
            </a:xfrm>
            <a:prstGeom prst="line">
              <a:avLst/>
            </a:prstGeom>
            <a:ln w="1905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Дуга 14">
              <a:extLst>
                <a:ext uri="{FF2B5EF4-FFF2-40B4-BE49-F238E27FC236}">
                  <a16:creationId xmlns:a16="http://schemas.microsoft.com/office/drawing/2014/main" id="{4FC28FC3-5605-4BE4-BDE6-2620D5F43380}"/>
                </a:ext>
              </a:extLst>
            </p:cNvPr>
            <p:cNvSpPr/>
            <p:nvPr/>
          </p:nvSpPr>
          <p:spPr>
            <a:xfrm rot="18803767">
              <a:off x="8794294" y="3139255"/>
              <a:ext cx="411184" cy="411184"/>
            </a:xfrm>
            <a:prstGeom prst="arc">
              <a:avLst>
                <a:gd name="adj1" fmla="val 15721807"/>
                <a:gd name="adj2" fmla="val 666735"/>
              </a:avLst>
            </a:prstGeom>
            <a:ln w="1905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Круг: прозрачная заливка 5">
            <a:extLst>
              <a:ext uri="{FF2B5EF4-FFF2-40B4-BE49-F238E27FC236}">
                <a16:creationId xmlns:a16="http://schemas.microsoft.com/office/drawing/2014/main" id="{CF15177A-D79A-4570-9407-6868C7F48934}"/>
              </a:ext>
            </a:extLst>
          </p:cNvPr>
          <p:cNvSpPr/>
          <p:nvPr/>
        </p:nvSpPr>
        <p:spPr>
          <a:xfrm flipV="1">
            <a:off x="3037675" y="3488531"/>
            <a:ext cx="181290" cy="181290"/>
          </a:xfrm>
          <a:prstGeom prst="donut">
            <a:avLst>
              <a:gd name="adj" fmla="val 31490"/>
            </a:avLst>
          </a:prstGeom>
          <a:solidFill>
            <a:srgbClr val="00FFFF"/>
          </a:solidFill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43C020-6F9C-47A2-90D0-166929C8CD57}"/>
              </a:ext>
            </a:extLst>
          </p:cNvPr>
          <p:cNvSpPr txBox="1"/>
          <p:nvPr/>
        </p:nvSpPr>
        <p:spPr>
          <a:xfrm>
            <a:off x="2355849" y="1565731"/>
            <a:ext cx="177042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</a:rPr>
              <a:t>В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 раза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сократилось</a:t>
            </a:r>
          </a:p>
          <a:p>
            <a:pPr algn="ctr"/>
            <a:r>
              <a:rPr lang="ru-RU" sz="1600" b="1" dirty="0">
                <a:solidFill>
                  <a:schemeClr val="accent3">
                    <a:lumMod val="75000"/>
                  </a:schemeClr>
                </a:solidFill>
              </a:rPr>
              <a:t>в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ремя на процесс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подготовки к 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совместным 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мероприятия</a:t>
            </a:r>
            <a:endParaRPr lang="ru-RU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269A1AB-292B-4DEB-B966-185F56F40336}"/>
              </a:ext>
            </a:extLst>
          </p:cNvPr>
          <p:cNvGrpSpPr/>
          <p:nvPr/>
        </p:nvGrpSpPr>
        <p:grpSpPr>
          <a:xfrm>
            <a:off x="8859898" y="3669821"/>
            <a:ext cx="343347" cy="1167434"/>
            <a:chOff x="8794294" y="2152348"/>
            <a:chExt cx="411184" cy="139809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3887992-9A70-4EF6-8406-56FDE2A3CAB9}"/>
                </a:ext>
              </a:extLst>
            </p:cNvPr>
            <p:cNvCxnSpPr>
              <a:cxnSpLocks/>
            </p:cNvCxnSpPr>
            <p:nvPr/>
          </p:nvCxnSpPr>
          <p:spPr>
            <a:xfrm>
              <a:off x="9006562" y="2152348"/>
              <a:ext cx="0" cy="990000"/>
            </a:xfrm>
            <a:prstGeom prst="line">
              <a:avLst/>
            </a:prstGeom>
            <a:ln w="1905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Дуга 28">
              <a:extLst>
                <a:ext uri="{FF2B5EF4-FFF2-40B4-BE49-F238E27FC236}">
                  <a16:creationId xmlns:a16="http://schemas.microsoft.com/office/drawing/2014/main" id="{4FC28FC3-5605-4BE4-BDE6-2620D5F43380}"/>
                </a:ext>
              </a:extLst>
            </p:cNvPr>
            <p:cNvSpPr/>
            <p:nvPr/>
          </p:nvSpPr>
          <p:spPr>
            <a:xfrm rot="18803767">
              <a:off x="8794294" y="3139255"/>
              <a:ext cx="411184" cy="411184"/>
            </a:xfrm>
            <a:prstGeom prst="arc">
              <a:avLst>
                <a:gd name="adj1" fmla="val 15721807"/>
                <a:gd name="adj2" fmla="val 666735"/>
              </a:avLst>
            </a:prstGeom>
            <a:ln w="1905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Круг: прозрачная заливка 92">
            <a:extLst>
              <a:ext uri="{FF2B5EF4-FFF2-40B4-BE49-F238E27FC236}">
                <a16:creationId xmlns:a16="http://schemas.microsoft.com/office/drawing/2014/main" id="{E2974A3E-0BDA-45CD-ABDB-A5FCF9FC8E56}"/>
              </a:ext>
            </a:extLst>
          </p:cNvPr>
          <p:cNvSpPr/>
          <p:nvPr/>
        </p:nvSpPr>
        <p:spPr>
          <a:xfrm>
            <a:off x="6667357" y="1247706"/>
            <a:ext cx="4482089" cy="2383430"/>
          </a:xfrm>
          <a:prstGeom prst="donut">
            <a:avLst>
              <a:gd name="adj" fmla="val 8904"/>
            </a:avLst>
          </a:prstGeom>
          <a:solidFill>
            <a:srgbClr val="CCFF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0A97091-C09C-43DD-9E49-627940134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405766" y="2201972"/>
            <a:ext cx="327956" cy="32795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C004EA3-2BB9-473E-9732-C5F8C588BF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374866" y="2110211"/>
            <a:ext cx="516660" cy="51666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F43C020-6F9C-47A2-90D0-166929C8CD57}"/>
              </a:ext>
            </a:extLst>
          </p:cNvPr>
          <p:cNvSpPr txBox="1"/>
          <p:nvPr/>
        </p:nvSpPr>
        <p:spPr>
          <a:xfrm>
            <a:off x="1243849" y="4837255"/>
            <a:ext cx="103475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Эффект от проекта: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Сокращение временных затрат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на подготовку к совместным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мероприятиям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Разработка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стандарта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и плана мероприятий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подготовки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 совместным 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мероприятиям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Запуск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процесса непрерывных улучшений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как основы бережливой культуры детей и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родителей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Активизация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работы с ППУ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43C020-6F9C-47A2-90D0-166929C8CD57}"/>
              </a:ext>
            </a:extLst>
          </p:cNvPr>
          <p:cNvSpPr txBox="1"/>
          <p:nvPr/>
        </p:nvSpPr>
        <p:spPr>
          <a:xfrm>
            <a:off x="8055606" y="1610470"/>
            <a:ext cx="19668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На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64 %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повысили 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удовлетворенность 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подготовки к</a:t>
            </a:r>
          </a:p>
          <a:p>
            <a:pPr algn="ctr"/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с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овместным 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мероприятиям</a:t>
            </a:r>
          </a:p>
          <a:p>
            <a:pPr algn="ctr"/>
            <a:endParaRPr lang="ru-RU" sz="1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Круг: прозрачная заливка 5">
            <a:extLst>
              <a:ext uri="{FF2B5EF4-FFF2-40B4-BE49-F238E27FC236}">
                <a16:creationId xmlns:a16="http://schemas.microsoft.com/office/drawing/2014/main" id="{CF15177A-D79A-4570-9407-6868C7F48934}"/>
              </a:ext>
            </a:extLst>
          </p:cNvPr>
          <p:cNvSpPr/>
          <p:nvPr/>
        </p:nvSpPr>
        <p:spPr>
          <a:xfrm flipV="1">
            <a:off x="8948622" y="3517467"/>
            <a:ext cx="181290" cy="181290"/>
          </a:xfrm>
          <a:prstGeom prst="donut">
            <a:avLst>
              <a:gd name="adj" fmla="val 31490"/>
            </a:avLst>
          </a:prstGeom>
          <a:solidFill>
            <a:srgbClr val="00FFFF"/>
          </a:solidFill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76183" r="95722" b="13090"/>
          <a:stretch/>
        </p:blipFill>
        <p:spPr>
          <a:xfrm>
            <a:off x="277479" y="5102288"/>
            <a:ext cx="966371" cy="1264809"/>
          </a:xfrm>
          <a:prstGeom prst="rect">
            <a:avLst/>
          </a:prstGeom>
        </p:spPr>
      </p:pic>
      <p:sp>
        <p:nvSpPr>
          <p:cNvPr id="47" name="object 2"/>
          <p:cNvSpPr txBox="1">
            <a:spLocks/>
          </p:cNvSpPr>
          <p:nvPr/>
        </p:nvSpPr>
        <p:spPr>
          <a:xfrm>
            <a:off x="-2182219" y="-13836"/>
            <a:ext cx="12449175" cy="428963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91229">
              <a:spcBef>
                <a:spcPts val="100"/>
              </a:spcBef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Результаты от реализации проекта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 txBox="1">
            <a:spLocks/>
          </p:cNvSpPr>
          <p:nvPr/>
        </p:nvSpPr>
        <p:spPr>
          <a:xfrm>
            <a:off x="288471" y="721105"/>
            <a:ext cx="11615057" cy="66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28DC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Запуск проекта «Бережная школа» в МАОУ СОШ №29 г. Липецка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5717"/>
            <a:ext cx="506424" cy="452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27" y="1961692"/>
            <a:ext cx="3020003" cy="4280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41" y="2052835"/>
            <a:ext cx="2872194" cy="4098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23" y="1538654"/>
            <a:ext cx="2717939" cy="3827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1538654"/>
            <a:ext cx="2744370" cy="38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 txBox="1">
            <a:spLocks/>
          </p:cNvSpPr>
          <p:nvPr/>
        </p:nvSpPr>
        <p:spPr>
          <a:xfrm>
            <a:off x="288471" y="721105"/>
            <a:ext cx="11615057" cy="66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28DC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Тиражирование школой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опыта МБУ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ЭЦ «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ЭкоСфера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 г. Липецка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5717"/>
            <a:ext cx="506424" cy="452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3" y="1691333"/>
            <a:ext cx="3418263" cy="4552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93" y="1863054"/>
            <a:ext cx="3425868" cy="4562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78" y="1705706"/>
            <a:ext cx="3123107" cy="45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1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2992" y="47785"/>
            <a:ext cx="8737520" cy="428963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491229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КОМАНДА ПРОЕКТА</a:t>
            </a:r>
            <a:endParaRPr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51020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6146" y="1616730"/>
            <a:ext cx="1039707" cy="1495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6934734" y="1573953"/>
            <a:ext cx="1461920" cy="1556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Долгополова Марина Викторовна </a:t>
            </a:r>
            <a:r>
              <a:rPr lang="ru-RU" sz="1200" dirty="0" smtClean="0"/>
              <a:t>заместитель директора </a:t>
            </a:r>
          </a:p>
          <a:p>
            <a:pPr algn="ctr"/>
            <a:r>
              <a:rPr lang="ru-RU" sz="1200" dirty="0" smtClean="0"/>
              <a:t>МАОУ СОШ №29 </a:t>
            </a:r>
          </a:p>
          <a:p>
            <a:pPr algn="ctr"/>
            <a:r>
              <a:rPr lang="ru-RU" sz="1200" dirty="0" smtClean="0"/>
              <a:t>г. Липецка</a:t>
            </a:r>
          </a:p>
          <a:p>
            <a:pPr algn="ctr"/>
            <a:r>
              <a:rPr lang="ru-RU" sz="1200" dirty="0" smtClean="0"/>
              <a:t>«Университетская»</a:t>
            </a:r>
          </a:p>
        </p:txBody>
      </p:sp>
      <p:sp>
        <p:nvSpPr>
          <p:cNvPr id="17" name="Выноска со стрелкой вниз 16"/>
          <p:cNvSpPr/>
          <p:nvPr/>
        </p:nvSpPr>
        <p:spPr>
          <a:xfrm>
            <a:off x="4844560" y="1064774"/>
            <a:ext cx="7135149" cy="403412"/>
          </a:xfrm>
          <a:prstGeom prst="downArrow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ЧЛЕНЫ</a:t>
            </a:r>
            <a:r>
              <a:rPr lang="ru-RU" sz="1200" dirty="0" smtClean="0"/>
              <a:t> </a:t>
            </a:r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КОМАНДЫ</a:t>
            </a:r>
            <a:endParaRPr lang="ru-RU" sz="1200" dirty="0"/>
          </a:p>
        </p:txBody>
      </p:sp>
      <p:sp>
        <p:nvSpPr>
          <p:cNvPr id="31" name="Выноска со стрелкой вниз 30"/>
          <p:cNvSpPr/>
          <p:nvPr/>
        </p:nvSpPr>
        <p:spPr>
          <a:xfrm>
            <a:off x="152137" y="1068331"/>
            <a:ext cx="4342751" cy="403412"/>
          </a:xfrm>
          <a:prstGeom prst="downArrowCallou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РУКОВОДИТЕЛИ ПРОЕКТА</a:t>
            </a:r>
            <a:endParaRPr lang="ru-RU" sz="1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934734" y="3298630"/>
            <a:ext cx="1461920" cy="1548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Козлова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Евгения </a:t>
            </a:r>
            <a:r>
              <a:rPr lang="ru-RU" sz="1200" b="1" dirty="0"/>
              <a:t>Анатольевна </a:t>
            </a:r>
            <a:r>
              <a:rPr lang="ru-RU" sz="1200" dirty="0"/>
              <a:t>методист </a:t>
            </a:r>
            <a:endParaRPr lang="ru-RU" sz="1200" dirty="0" smtClean="0"/>
          </a:p>
          <a:p>
            <a:pPr algn="ctr"/>
            <a:r>
              <a:rPr lang="ru-RU" sz="1200" dirty="0" smtClean="0"/>
              <a:t>МБУ </a:t>
            </a:r>
            <a:r>
              <a:rPr lang="ru-RU" sz="1200" dirty="0"/>
              <a:t>ДО ЭЦ «ЭкоСфера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 smtClean="0"/>
              <a:t> </a:t>
            </a:r>
            <a:r>
              <a:rPr lang="ru-RU" sz="1200" dirty="0"/>
              <a:t>г. </a:t>
            </a:r>
            <a:r>
              <a:rPr lang="ru-RU" sz="1200" dirty="0" smtClean="0"/>
              <a:t>Липецка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950215" y="5093301"/>
            <a:ext cx="1461920" cy="15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Двуреченская Ольга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Ивановна</a:t>
            </a:r>
          </a:p>
          <a:p>
            <a:pPr algn="ctr"/>
            <a:r>
              <a:rPr lang="ru-RU" sz="1200" dirty="0" smtClean="0"/>
              <a:t>старший</a:t>
            </a:r>
          </a:p>
          <a:p>
            <a:pPr algn="ctr"/>
            <a:r>
              <a:rPr lang="ru-RU" sz="1200" dirty="0" smtClean="0"/>
              <a:t>воспитатель</a:t>
            </a:r>
          </a:p>
          <a:p>
            <a:pPr algn="ctr"/>
            <a:r>
              <a:rPr lang="ru-RU" sz="1200" dirty="0" smtClean="0"/>
              <a:t>МАОУ СОШ №29 </a:t>
            </a:r>
          </a:p>
          <a:p>
            <a:pPr algn="ctr"/>
            <a:r>
              <a:rPr lang="ru-RU" sz="1200" dirty="0" smtClean="0"/>
              <a:t>г. Липецка</a:t>
            </a:r>
          </a:p>
          <a:p>
            <a:pPr algn="ctr"/>
            <a:r>
              <a:rPr lang="ru-RU" sz="1200" dirty="0" smtClean="0"/>
              <a:t>«Университетская»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0300456" y="1549255"/>
            <a:ext cx="1461920" cy="15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Минская</a:t>
            </a:r>
          </a:p>
          <a:p>
            <a:pPr algn="ctr"/>
            <a:r>
              <a:rPr lang="ru-RU" sz="1200" b="1" dirty="0" smtClean="0"/>
              <a:t> </a:t>
            </a:r>
            <a:r>
              <a:rPr lang="ru-RU" sz="1200" b="1" dirty="0"/>
              <a:t>Светлана </a:t>
            </a:r>
            <a:r>
              <a:rPr lang="ru-RU" sz="1200" b="1" dirty="0" smtClean="0"/>
              <a:t>Геннадьевна</a:t>
            </a:r>
          </a:p>
          <a:p>
            <a:pPr algn="ctr"/>
            <a:r>
              <a:rPr lang="ru-RU" sz="1200" dirty="0" smtClean="0"/>
              <a:t>старший</a:t>
            </a:r>
          </a:p>
          <a:p>
            <a:pPr algn="ctr"/>
            <a:r>
              <a:rPr lang="ru-RU" sz="1200" dirty="0" smtClean="0"/>
              <a:t>воспитатель</a:t>
            </a:r>
          </a:p>
          <a:p>
            <a:pPr algn="ctr"/>
            <a:r>
              <a:rPr lang="ru-RU" sz="1200" dirty="0" smtClean="0"/>
              <a:t>МАОУ СОШ №29 </a:t>
            </a:r>
          </a:p>
          <a:p>
            <a:pPr algn="ctr"/>
            <a:r>
              <a:rPr lang="ru-RU" sz="1200" dirty="0" smtClean="0"/>
              <a:t>г. Липецка</a:t>
            </a:r>
          </a:p>
          <a:p>
            <a:pPr algn="ctr"/>
            <a:r>
              <a:rPr lang="ru-RU" sz="1200" dirty="0" smtClean="0"/>
              <a:t>«Университетская»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0300456" y="3285015"/>
            <a:ext cx="1461920" cy="15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Савкова Евгения </a:t>
            </a:r>
            <a:r>
              <a:rPr lang="ru-RU" sz="1200" b="1" dirty="0" smtClean="0"/>
              <a:t>Олеговна</a:t>
            </a:r>
          </a:p>
          <a:p>
            <a:pPr algn="ctr"/>
            <a:r>
              <a:rPr lang="ru-RU" sz="1200" dirty="0" smtClean="0"/>
              <a:t>старший</a:t>
            </a:r>
          </a:p>
          <a:p>
            <a:pPr algn="ctr"/>
            <a:r>
              <a:rPr lang="ru-RU" sz="1200" dirty="0" smtClean="0"/>
              <a:t>воспитатель</a:t>
            </a:r>
          </a:p>
          <a:p>
            <a:pPr algn="ctr"/>
            <a:r>
              <a:rPr lang="ru-RU" sz="1200" dirty="0" smtClean="0"/>
              <a:t>МАОУ СОШ №29 </a:t>
            </a:r>
          </a:p>
          <a:p>
            <a:pPr algn="ctr"/>
            <a:r>
              <a:rPr lang="ru-RU" sz="1200" dirty="0" smtClean="0"/>
              <a:t>г. Липецка</a:t>
            </a:r>
          </a:p>
          <a:p>
            <a:pPr algn="ctr"/>
            <a:r>
              <a:rPr lang="ru-RU" sz="1200" dirty="0" smtClean="0"/>
              <a:t>«Университетская»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0300456" y="4960178"/>
            <a:ext cx="1461920" cy="1562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Иванникова Марина </a:t>
            </a:r>
            <a:r>
              <a:rPr lang="ru-RU" sz="1200" b="1" dirty="0" smtClean="0"/>
              <a:t>Николаевна</a:t>
            </a:r>
          </a:p>
          <a:p>
            <a:pPr algn="ctr"/>
            <a:r>
              <a:rPr lang="ru-RU" sz="1200" dirty="0" smtClean="0"/>
              <a:t>старший</a:t>
            </a:r>
          </a:p>
          <a:p>
            <a:pPr algn="ctr"/>
            <a:r>
              <a:rPr lang="ru-RU" sz="1200" dirty="0" smtClean="0"/>
              <a:t>воспитатель</a:t>
            </a:r>
          </a:p>
          <a:p>
            <a:pPr algn="ctr"/>
            <a:r>
              <a:rPr lang="ru-RU" sz="1200" dirty="0" smtClean="0"/>
              <a:t>МАОУ СОШ №29 </a:t>
            </a:r>
          </a:p>
          <a:p>
            <a:pPr algn="ctr"/>
            <a:r>
              <a:rPr lang="ru-RU" sz="1200" dirty="0" smtClean="0"/>
              <a:t>г. Липецка</a:t>
            </a:r>
          </a:p>
          <a:p>
            <a:pPr algn="ctr"/>
            <a:r>
              <a:rPr lang="ru-RU" sz="1200" dirty="0" smtClean="0"/>
              <a:t>«Университетская»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58780" y="3677870"/>
            <a:ext cx="1609654" cy="2415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Зайцева</a:t>
            </a:r>
          </a:p>
          <a:p>
            <a:pPr algn="ctr"/>
            <a:r>
              <a:rPr lang="ru-RU" sz="1200" b="1" dirty="0" smtClean="0"/>
              <a:t>Татьяна</a:t>
            </a:r>
          </a:p>
          <a:p>
            <a:pPr algn="ctr"/>
            <a:r>
              <a:rPr lang="ru-RU" sz="1200" b="1" dirty="0" smtClean="0"/>
              <a:t>Петровна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директор </a:t>
            </a:r>
          </a:p>
          <a:p>
            <a:pPr algn="ctr"/>
            <a:r>
              <a:rPr lang="ru-RU" sz="1200" dirty="0" smtClean="0"/>
              <a:t>МАОУ СОШ №29 </a:t>
            </a:r>
          </a:p>
          <a:p>
            <a:pPr algn="ctr"/>
            <a:r>
              <a:rPr lang="ru-RU" sz="1200" dirty="0" smtClean="0"/>
              <a:t>г. Липецка</a:t>
            </a:r>
          </a:p>
          <a:p>
            <a:pPr algn="ctr"/>
            <a:r>
              <a:rPr lang="ru-RU" sz="1200" dirty="0" smtClean="0"/>
              <a:t>«Университетская»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769327" y="3677870"/>
            <a:ext cx="1619793" cy="2415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Козлова</a:t>
            </a:r>
          </a:p>
          <a:p>
            <a:pPr algn="ctr"/>
            <a:r>
              <a:rPr lang="ru-RU" sz="1200" b="1" dirty="0" smtClean="0"/>
              <a:t>Наталья</a:t>
            </a:r>
          </a:p>
          <a:p>
            <a:pPr algn="ctr"/>
            <a:r>
              <a:rPr lang="ru-RU" sz="1200" b="1" dirty="0" smtClean="0"/>
              <a:t>Викторовна</a:t>
            </a:r>
          </a:p>
          <a:p>
            <a:pPr algn="ctr"/>
            <a:r>
              <a:rPr lang="ru-RU" sz="1200" dirty="0"/>
              <a:t>директор </a:t>
            </a:r>
            <a:endParaRPr lang="ru-RU" sz="1200" dirty="0" smtClean="0"/>
          </a:p>
          <a:p>
            <a:pPr algn="ctr"/>
            <a:r>
              <a:rPr lang="ru-RU" sz="1200" dirty="0" smtClean="0"/>
              <a:t>МБУ </a:t>
            </a:r>
            <a:r>
              <a:rPr lang="ru-RU" sz="1200" dirty="0"/>
              <a:t>ДО ЭЦ «ЭкоСфера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 smtClean="0"/>
              <a:t> </a:t>
            </a:r>
            <a:r>
              <a:rPr lang="ru-RU" sz="1200" dirty="0"/>
              <a:t>г. Липецка </a:t>
            </a:r>
            <a:endParaRPr lang="ru-RU" sz="12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1531671"/>
            <a:ext cx="1536312" cy="197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0" y="6329"/>
            <a:ext cx="542192" cy="5124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8" y="1545297"/>
            <a:ext cx="1619792" cy="1963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5" r="9617"/>
          <a:stretch/>
        </p:blipFill>
        <p:spPr>
          <a:xfrm>
            <a:off x="5559522" y="3373229"/>
            <a:ext cx="1120997" cy="148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35" y="5093301"/>
            <a:ext cx="1126584" cy="1535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10588" r="9759" b="6117"/>
          <a:stretch/>
        </p:blipFill>
        <p:spPr>
          <a:xfrm>
            <a:off x="9064730" y="1573953"/>
            <a:ext cx="1029530" cy="1537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t="4625" r="9631" b="5561"/>
          <a:stretch/>
        </p:blipFill>
        <p:spPr>
          <a:xfrm>
            <a:off x="9064731" y="3373229"/>
            <a:ext cx="1029530" cy="140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30" y="5040727"/>
            <a:ext cx="1081478" cy="1481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27992" y="849410"/>
            <a:ext cx="9736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Определение целей для сотрудников с использованием метода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SMART</a:t>
            </a:r>
          </a:p>
          <a:p>
            <a:pPr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Проведение стратегических сессий</a:t>
            </a:r>
            <a:endParaRPr lang="ru-RU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86" y="1461453"/>
            <a:ext cx="5294831" cy="2412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05" y="3874243"/>
            <a:ext cx="3246126" cy="29296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0" r="45841"/>
          <a:stretch/>
        </p:blipFill>
        <p:spPr>
          <a:xfrm>
            <a:off x="564436" y="1644650"/>
            <a:ext cx="1996058" cy="23811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90" t="-686" r="10490" b="686"/>
          <a:stretch/>
        </p:blipFill>
        <p:spPr>
          <a:xfrm>
            <a:off x="253174" y="4254102"/>
            <a:ext cx="2307320" cy="24335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9399"/>
          <a:stretch/>
        </p:blipFill>
        <p:spPr>
          <a:xfrm>
            <a:off x="8629298" y="4025762"/>
            <a:ext cx="3077308" cy="24003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5717"/>
            <a:ext cx="506424" cy="452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/>
          <a:srcRect l="1952" t="9191" r="6353" b="9046"/>
          <a:stretch/>
        </p:blipFill>
        <p:spPr>
          <a:xfrm>
            <a:off x="8616462" y="1644650"/>
            <a:ext cx="3090144" cy="206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59559" y="53433"/>
            <a:ext cx="528626" cy="4907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5463" y="965636"/>
            <a:ext cx="10937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Использование в образовательных организациях управление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по целям (SQDSM)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B695049-C2C9-7843-DF96-7C8F28B8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88" y="1794766"/>
            <a:ext cx="6283637" cy="47127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A72499F-891F-8B4A-8267-564678443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84" y="4344861"/>
            <a:ext cx="3956617" cy="22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92" y="1468314"/>
            <a:ext cx="2063850" cy="27432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38" y="1468314"/>
            <a:ext cx="2060621" cy="27432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3433"/>
            <a:ext cx="506424" cy="452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6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 txBox="1">
            <a:spLocks/>
          </p:cNvSpPr>
          <p:nvPr/>
        </p:nvSpPr>
        <p:spPr>
          <a:xfrm>
            <a:off x="159656" y="625360"/>
            <a:ext cx="11615057" cy="66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28DC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Страничка в ВК «Бережная школа»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5717"/>
            <a:ext cx="506424" cy="452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772" r="1406" b="1256"/>
          <a:stretch/>
        </p:blipFill>
        <p:spPr>
          <a:xfrm>
            <a:off x="327000" y="1468314"/>
            <a:ext cx="3587077" cy="4079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700" r="1375" b="1126"/>
          <a:stretch/>
        </p:blipFill>
        <p:spPr>
          <a:xfrm>
            <a:off x="4152077" y="1705707"/>
            <a:ext cx="4068731" cy="4765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385" r="727" b="1282"/>
          <a:stretch/>
        </p:blipFill>
        <p:spPr>
          <a:xfrm>
            <a:off x="8518246" y="1468314"/>
            <a:ext cx="3256467" cy="39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 txBox="1">
            <a:spLocks/>
          </p:cNvSpPr>
          <p:nvPr/>
        </p:nvSpPr>
        <p:spPr>
          <a:xfrm>
            <a:off x="217845" y="648569"/>
            <a:ext cx="11615057" cy="66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28DC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 с ППУ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5717"/>
            <a:ext cx="506424" cy="452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t="11153" r="5224" b="1026"/>
          <a:stretch/>
        </p:blipFill>
        <p:spPr>
          <a:xfrm>
            <a:off x="316524" y="2156420"/>
            <a:ext cx="5144965" cy="39333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16524" y="1392883"/>
            <a:ext cx="6770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ППУ оформляется на бланке заявления в зоне подачи ППУ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18" y="2447858"/>
            <a:ext cx="2571885" cy="14837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18" y="4448377"/>
            <a:ext cx="2643761" cy="14871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6128"/>
          <a:stretch/>
        </p:blipFill>
        <p:spPr>
          <a:xfrm>
            <a:off x="8711708" y="2057376"/>
            <a:ext cx="3052400" cy="403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4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 txBox="1">
            <a:spLocks/>
          </p:cNvSpPr>
          <p:nvPr/>
        </p:nvSpPr>
        <p:spPr>
          <a:xfrm>
            <a:off x="217845" y="648569"/>
            <a:ext cx="11615057" cy="66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28DC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 с ППУ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5717"/>
            <a:ext cx="506424" cy="452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291007" y="1420665"/>
            <a:ext cx="6010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ППУ подается в электронном виде методом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сканирования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Q-кода, размещенного на этажах и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холлах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89" y="2358368"/>
            <a:ext cx="2735040" cy="38665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/>
          <a:stretch/>
        </p:blipFill>
        <p:spPr>
          <a:xfrm>
            <a:off x="8957005" y="2358369"/>
            <a:ext cx="2599960" cy="37941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983" r="2005" b="1235"/>
          <a:stretch/>
        </p:blipFill>
        <p:spPr>
          <a:xfrm>
            <a:off x="455734" y="831794"/>
            <a:ext cx="3790949" cy="56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 txBox="1">
            <a:spLocks/>
          </p:cNvSpPr>
          <p:nvPr/>
        </p:nvSpPr>
        <p:spPr>
          <a:xfrm>
            <a:off x="217845" y="648569"/>
            <a:ext cx="11615057" cy="66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28DC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 с ППУ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5717"/>
            <a:ext cx="506424" cy="452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1" y="1392883"/>
            <a:ext cx="3745522" cy="51511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107" y="769342"/>
            <a:ext cx="3322946" cy="45700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8815" y="2585115"/>
            <a:ext cx="3399904" cy="46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5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 txBox="1">
            <a:spLocks/>
          </p:cNvSpPr>
          <p:nvPr/>
        </p:nvSpPr>
        <p:spPr>
          <a:xfrm>
            <a:off x="288471" y="1054557"/>
            <a:ext cx="11615057" cy="66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28DC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Единый универсальный план подготовки к совместным мероприятиям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5717"/>
            <a:ext cx="506424" cy="452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87009" y="2959566"/>
            <a:ext cx="2847500" cy="17267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70C0"/>
                </a:solidFill>
              </a:rPr>
              <a:t>Платформа Сферум. 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Актуализация регистрации сотрудника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719147" y="3580617"/>
            <a:ext cx="978408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82193" y="3032836"/>
            <a:ext cx="2847500" cy="17267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70C0"/>
                </a:solidFill>
              </a:rPr>
              <a:t>2. Платформа Сферум. 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Участие сотрудника в онлайн - встречах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7914331" y="3467528"/>
            <a:ext cx="978408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982339" y="2959566"/>
            <a:ext cx="2847500" cy="17267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70C0"/>
                </a:solidFill>
              </a:rPr>
              <a:t>3</a:t>
            </a:r>
            <a:r>
              <a:rPr lang="ru-RU" b="1" dirty="0" smtClean="0">
                <a:solidFill>
                  <a:srgbClr val="0070C0"/>
                </a:solidFill>
              </a:rPr>
              <a:t>. Платформа Сферум. 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Разработка сотрудниками, документов на платформе Яндекс-диск, необходимых для проведения совместного мероприятия «ЭкоСферы» и ОУ №29 г. Липецка</a:t>
            </a:r>
            <a:endParaRPr lang="ru-RU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 txBox="1">
            <a:spLocks/>
          </p:cNvSpPr>
          <p:nvPr/>
        </p:nvSpPr>
        <p:spPr>
          <a:xfrm>
            <a:off x="355862" y="883130"/>
            <a:ext cx="11615057" cy="66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28DC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 подготовки к совместным мероприятиям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55717"/>
            <a:ext cx="506424" cy="452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5498" y="2453924"/>
            <a:ext cx="103837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Актуализация регистрации сотрудника на цифровой платформе Сферум.</a:t>
            </a:r>
          </a:p>
          <a:p>
            <a:pPr marL="342900" indent="-342900">
              <a:buAutoNum type="arabicPeriod"/>
            </a:pPr>
            <a:endParaRPr lang="ru-RU" sz="2000" dirty="0" smtClean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Использование инструментов Сферума для участие в сотрудника в онлайн – встречах ( вступление в чат).</a:t>
            </a:r>
          </a:p>
          <a:p>
            <a:pPr marL="342900" indent="-342900">
              <a:buAutoNum type="arabicPeriod"/>
            </a:pPr>
            <a:endParaRPr lang="ru-RU" sz="2000" dirty="0" smtClean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Совместная работа всех участников, ответственных за проведение мероприятия, в рамках онлайн – встречи на платформе Яндекс-диск (редактирование документации).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3449" r="7821" b="13040"/>
          <a:stretch/>
        </p:blipFill>
        <p:spPr>
          <a:xfrm>
            <a:off x="574776" y="1836433"/>
            <a:ext cx="5521224" cy="40094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8776" r="15040" b="10573"/>
          <a:stretch/>
        </p:blipFill>
        <p:spPr>
          <a:xfrm>
            <a:off x="6760209" y="1355188"/>
            <a:ext cx="4344476" cy="240382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74785" y="708857"/>
            <a:ext cx="10629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Использование электронной платформы Сферум</a:t>
            </a:r>
          </a:p>
          <a:p>
            <a:pPr algn="ctr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для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подготовки к совестным мероприятиям</a:t>
            </a:r>
            <a:endParaRPr lang="ru-RU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209" y="4059806"/>
            <a:ext cx="4344476" cy="2565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0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382" y="-31008"/>
            <a:ext cx="11615057" cy="66538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Результаты проекта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52204" y="6400772"/>
            <a:ext cx="5141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ui-sans-serif"/>
              </a:rPr>
              <a:t>Разработчик российская фирма "</a:t>
            </a:r>
            <a:r>
              <a:rPr lang="ru-RU" dirty="0" err="1" smtClean="0">
                <a:latin typeface="ui-sans-serif"/>
              </a:rPr>
              <a:t>Страйв</a:t>
            </a:r>
            <a:r>
              <a:rPr lang="ru-RU" dirty="0" smtClean="0">
                <a:latin typeface="ui-sans-serif"/>
              </a:rPr>
              <a:t>-таск</a:t>
            </a:r>
            <a:r>
              <a:rPr lang="ru-RU" dirty="0">
                <a:latin typeface="ui-sans-serif"/>
              </a:rPr>
              <a:t>"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1823" y="704255"/>
            <a:ext cx="103837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Использование в процессе подготовки к совместным мероприятиям </a:t>
            </a:r>
          </a:p>
          <a:p>
            <a:pPr algn="ctr"/>
            <a:r>
              <a:rPr lang="ru-RU" sz="1600" b="1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таск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-менеджера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Strive</a:t>
            </a:r>
            <a:endParaRPr lang="ru-RU" sz="1600" dirty="0" smtClean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Strive — это сервис для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эффективной командной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работы с проектами и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задачами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474"/>
            <a:ext cx="6972357" cy="4164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50" y="1724246"/>
            <a:ext cx="4161121" cy="19245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3"/>
          <a:stretch/>
        </p:blipFill>
        <p:spPr>
          <a:xfrm>
            <a:off x="1466674" y="1535252"/>
            <a:ext cx="2982233" cy="769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9487"/>
          <a:stretch/>
        </p:blipFill>
        <p:spPr>
          <a:xfrm>
            <a:off x="6826350" y="3867963"/>
            <a:ext cx="4161122" cy="24046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2" y="40213"/>
            <a:ext cx="506424" cy="4524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80284"/>
            <a:ext cx="12192000" cy="123825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1129589" y="81863"/>
            <a:ext cx="11417604" cy="428963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>
            <a:lvl1pPr>
              <a:defRPr sz="3600" b="0" i="0">
                <a:solidFill>
                  <a:srgbClr val="018DC4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3491229">
              <a:spcBef>
                <a:spcPts val="100"/>
              </a:spcBef>
            </a:pPr>
            <a:r>
              <a:rPr lang="ru-RU" sz="2000" kern="0" dirty="0" smtClean="0">
                <a:solidFill>
                  <a:schemeClr val="bg1">
                    <a:lumMod val="50000"/>
                  </a:schemeClr>
                </a:solidFill>
              </a:rPr>
              <a:t>Паспорт проекта</a:t>
            </a:r>
            <a:endParaRPr lang="ru-RU" sz="20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8676"/>
            <a:ext cx="542192" cy="5124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r="1986"/>
          <a:stretch/>
        </p:blipFill>
        <p:spPr>
          <a:xfrm rot="16200000">
            <a:off x="3198856" y="-980209"/>
            <a:ext cx="5794287" cy="934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Производственный анализ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73372DE4-B729-13ED-0B9F-43946F512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27252"/>
              </p:ext>
            </p:extLst>
          </p:nvPr>
        </p:nvGraphicFramePr>
        <p:xfrm>
          <a:off x="436468" y="1163768"/>
          <a:ext cx="11389185" cy="5366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866">
                  <a:extLst>
                    <a:ext uri="{9D8B030D-6E8A-4147-A177-3AD203B41FA5}">
                      <a16:colId xmlns:a16="http://schemas.microsoft.com/office/drawing/2014/main" val="366655405"/>
                    </a:ext>
                  </a:extLst>
                </a:gridCol>
                <a:gridCol w="2194952">
                  <a:extLst>
                    <a:ext uri="{9D8B030D-6E8A-4147-A177-3AD203B41FA5}">
                      <a16:colId xmlns:a16="http://schemas.microsoft.com/office/drawing/2014/main" val="3008481392"/>
                    </a:ext>
                  </a:extLst>
                </a:gridCol>
                <a:gridCol w="2248589">
                  <a:extLst>
                    <a:ext uri="{9D8B030D-6E8A-4147-A177-3AD203B41FA5}">
                      <a16:colId xmlns:a16="http://schemas.microsoft.com/office/drawing/2014/main" val="4243972093"/>
                    </a:ext>
                  </a:extLst>
                </a:gridCol>
                <a:gridCol w="4975778">
                  <a:extLst>
                    <a:ext uri="{9D8B030D-6E8A-4147-A177-3AD203B41FA5}">
                      <a16:colId xmlns:a16="http://schemas.microsoft.com/office/drawing/2014/main" val="2936916558"/>
                    </a:ext>
                  </a:extLst>
                </a:gridCol>
              </a:tblGrid>
              <a:tr h="150262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Дата анализа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Сокращение временных затрат воспитателей, учителей и педагогов дополнительного образования при подготовке к совместным мероприятиям по формированию бережливой культуры у детей и родителей, мин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Причина отклонения 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(при наличии отклонения)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967874"/>
                  </a:ext>
                </a:extLst>
              </a:tr>
              <a:tr h="834962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План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Факт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108472"/>
                  </a:ext>
                </a:extLst>
              </a:tr>
              <a:tr h="87105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21.12.2024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55-105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180-260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Недостаток навыков и обучения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720178"/>
                  </a:ext>
                </a:extLst>
              </a:tr>
              <a:tr h="87105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24.12.2024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55-105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90-180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Нехватка обратной связи и оценки выполнения задач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557827"/>
                  </a:ext>
                </a:extLst>
              </a:tr>
              <a:tr h="105183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17.12.2024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55-105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55-105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05738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27051"/>
            <a:ext cx="506424" cy="452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73A0F-AAE7-0BC1-0A59-330A84B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" y="0"/>
            <a:ext cx="11615057" cy="665389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Производственный анализ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73372DE4-B729-13ED-0B9F-43946F512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292727"/>
              </p:ext>
            </p:extLst>
          </p:nvPr>
        </p:nvGraphicFramePr>
        <p:xfrm>
          <a:off x="436468" y="1163768"/>
          <a:ext cx="11389185" cy="521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866">
                  <a:extLst>
                    <a:ext uri="{9D8B030D-6E8A-4147-A177-3AD203B41FA5}">
                      <a16:colId xmlns:a16="http://schemas.microsoft.com/office/drawing/2014/main" val="366655405"/>
                    </a:ext>
                  </a:extLst>
                </a:gridCol>
                <a:gridCol w="2194952">
                  <a:extLst>
                    <a:ext uri="{9D8B030D-6E8A-4147-A177-3AD203B41FA5}">
                      <a16:colId xmlns:a16="http://schemas.microsoft.com/office/drawing/2014/main" val="3008481392"/>
                    </a:ext>
                  </a:extLst>
                </a:gridCol>
                <a:gridCol w="2248589">
                  <a:extLst>
                    <a:ext uri="{9D8B030D-6E8A-4147-A177-3AD203B41FA5}">
                      <a16:colId xmlns:a16="http://schemas.microsoft.com/office/drawing/2014/main" val="4243972093"/>
                    </a:ext>
                  </a:extLst>
                </a:gridCol>
                <a:gridCol w="4975778">
                  <a:extLst>
                    <a:ext uri="{9D8B030D-6E8A-4147-A177-3AD203B41FA5}">
                      <a16:colId xmlns:a16="http://schemas.microsoft.com/office/drawing/2014/main" val="2936916558"/>
                    </a:ext>
                  </a:extLst>
                </a:gridCol>
              </a:tblGrid>
              <a:tr h="150262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Дата анализа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Повышение удовлетворенности подготовки к проведению совместных мероприятий по формированию бережливой культуры у детей и родителей, %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Причина отклонения 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(при наличии отклонения)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967874"/>
                  </a:ext>
                </a:extLst>
              </a:tr>
              <a:tr h="834962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План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Факт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108472"/>
                  </a:ext>
                </a:extLst>
              </a:tr>
              <a:tr h="87105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21.12.2024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Обратная связь о выполненной работе не предоставляется, педагоги не осознают своей эффективности или необходимости изменений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720178"/>
                  </a:ext>
                </a:extLst>
              </a:tr>
              <a:tr h="9117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24.12.2024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Педагоги не осознают своей эффективности или необходимости изменений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557827"/>
                  </a:ext>
                </a:extLst>
              </a:tr>
              <a:tr h="105183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17.12.2024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057384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563838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2884" b="1708"/>
          <a:stretch/>
        </p:blipFill>
        <p:spPr>
          <a:xfrm>
            <a:off x="11442293" y="78925"/>
            <a:ext cx="528626" cy="490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" y="27051"/>
            <a:ext cx="506424" cy="452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89" y="67158"/>
            <a:ext cx="11417604" cy="428963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491229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Обоснование выбора проекта</a:t>
            </a:r>
            <a:endParaRPr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64610" y="604145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55750" y="966193"/>
            <a:ext cx="3953031" cy="1849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/>
              <a:t>Удаленность школы, дошкольных групп от экологического центра и других учреждений дополнительного образования</a:t>
            </a:r>
            <a:endParaRPr lang="ru-RU" sz="16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6" y="1250264"/>
            <a:ext cx="1239514" cy="117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Прямоугольник 34"/>
          <p:cNvSpPr/>
          <p:nvPr/>
        </p:nvSpPr>
        <p:spPr>
          <a:xfrm>
            <a:off x="1655750" y="3026566"/>
            <a:ext cx="3971007" cy="1748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/>
              <a:t>Отсутствие универсального плана подготовки к совместным мероприятиям по формированию бережливой культуры детей и родителей</a:t>
            </a:r>
            <a:endParaRPr lang="ru-RU" sz="16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655750" y="5036240"/>
            <a:ext cx="3986367" cy="1638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/>
              <a:t>Большие затраты времени учителей, воспитателей и педагогов дополнительного образования во время очного проведения подготовки к совместным мероприятиям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6" y="3218159"/>
            <a:ext cx="1190694" cy="1299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4" y="5210587"/>
            <a:ext cx="1083878" cy="1047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" name="Прямоугольник 37"/>
          <p:cNvSpPr/>
          <p:nvPr/>
        </p:nvSpPr>
        <p:spPr>
          <a:xfrm>
            <a:off x="7753575" y="4133945"/>
            <a:ext cx="3953031" cy="1748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/>
              <a:t>Сопротивление нововведениям участников образовательных отношений</a:t>
            </a:r>
            <a:endParaRPr lang="ru-RU" sz="16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753575" y="1753414"/>
            <a:ext cx="3953031" cy="1849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/>
              <a:t>Наличие внеплановых мероприятий по запросам социальных партнеров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21" y="2274332"/>
            <a:ext cx="1192285" cy="1082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26" y="4435440"/>
            <a:ext cx="1099474" cy="1145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8509106" y="1138148"/>
            <a:ext cx="2307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kern="0" dirty="0" smtClean="0">
                <a:solidFill>
                  <a:prstClr val="white">
                    <a:lumMod val="50000"/>
                  </a:prstClr>
                </a:solidFill>
                <a:latin typeface="Arial Black"/>
                <a:ea typeface="+mj-ea"/>
              </a:rPr>
              <a:t>Риски проекта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2" y="45193"/>
            <a:ext cx="542192" cy="5124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3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sp>
        <p:nvSpPr>
          <p:cNvPr id="10" name="Прямоугольник 9"/>
          <p:cNvSpPr/>
          <p:nvPr/>
        </p:nvSpPr>
        <p:spPr>
          <a:xfrm>
            <a:off x="0" y="563179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15430" y="4573861"/>
            <a:ext cx="10034016" cy="195773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руг: прозрачная заливка 92">
            <a:extLst>
              <a:ext uri="{FF2B5EF4-FFF2-40B4-BE49-F238E27FC236}">
                <a16:creationId xmlns:a16="http://schemas.microsoft.com/office/drawing/2014/main" id="{E2974A3E-0BDA-45CD-ABDB-A5FCF9FC8E56}"/>
              </a:ext>
            </a:extLst>
          </p:cNvPr>
          <p:cNvSpPr/>
          <p:nvPr/>
        </p:nvSpPr>
        <p:spPr>
          <a:xfrm>
            <a:off x="979363" y="1252289"/>
            <a:ext cx="3895729" cy="2426717"/>
          </a:xfrm>
          <a:prstGeom prst="donut">
            <a:avLst>
              <a:gd name="adj" fmla="val 8904"/>
            </a:avLst>
          </a:prstGeom>
          <a:solidFill>
            <a:srgbClr val="CCFF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269A1AB-292B-4DEB-B966-185F56F40336}"/>
              </a:ext>
            </a:extLst>
          </p:cNvPr>
          <p:cNvGrpSpPr/>
          <p:nvPr/>
        </p:nvGrpSpPr>
        <p:grpSpPr>
          <a:xfrm>
            <a:off x="2708899" y="3664880"/>
            <a:ext cx="343347" cy="1181324"/>
            <a:chOff x="8794294" y="2152348"/>
            <a:chExt cx="411184" cy="139809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D3887992-9A70-4EF6-8406-56FDE2A3CAB9}"/>
                </a:ext>
              </a:extLst>
            </p:cNvPr>
            <p:cNvCxnSpPr>
              <a:cxnSpLocks/>
            </p:cNvCxnSpPr>
            <p:nvPr/>
          </p:nvCxnSpPr>
          <p:spPr>
            <a:xfrm>
              <a:off x="9006562" y="2152348"/>
              <a:ext cx="0" cy="990000"/>
            </a:xfrm>
            <a:prstGeom prst="line">
              <a:avLst/>
            </a:prstGeom>
            <a:ln w="1905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Дуга 14">
              <a:extLst>
                <a:ext uri="{FF2B5EF4-FFF2-40B4-BE49-F238E27FC236}">
                  <a16:creationId xmlns:a16="http://schemas.microsoft.com/office/drawing/2014/main" id="{4FC28FC3-5605-4BE4-BDE6-2620D5F43380}"/>
                </a:ext>
              </a:extLst>
            </p:cNvPr>
            <p:cNvSpPr/>
            <p:nvPr/>
          </p:nvSpPr>
          <p:spPr>
            <a:xfrm rot="18803767">
              <a:off x="8794294" y="3139255"/>
              <a:ext cx="411184" cy="411184"/>
            </a:xfrm>
            <a:prstGeom prst="arc">
              <a:avLst>
                <a:gd name="adj1" fmla="val 15721807"/>
                <a:gd name="adj2" fmla="val 666735"/>
              </a:avLst>
            </a:prstGeom>
            <a:ln w="1905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Круг: прозрачная заливка 5">
            <a:extLst>
              <a:ext uri="{FF2B5EF4-FFF2-40B4-BE49-F238E27FC236}">
                <a16:creationId xmlns:a16="http://schemas.microsoft.com/office/drawing/2014/main" id="{CF15177A-D79A-4570-9407-6868C7F48934}"/>
              </a:ext>
            </a:extLst>
          </p:cNvPr>
          <p:cNvSpPr/>
          <p:nvPr/>
        </p:nvSpPr>
        <p:spPr>
          <a:xfrm flipV="1">
            <a:off x="2797473" y="3517853"/>
            <a:ext cx="181290" cy="181290"/>
          </a:xfrm>
          <a:prstGeom prst="donut">
            <a:avLst>
              <a:gd name="adj" fmla="val 31490"/>
            </a:avLst>
          </a:prstGeom>
          <a:solidFill>
            <a:srgbClr val="00FFFF"/>
          </a:solidFill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43C020-6F9C-47A2-90D0-166929C8CD57}"/>
              </a:ext>
            </a:extLst>
          </p:cNvPr>
          <p:cNvSpPr txBox="1"/>
          <p:nvPr/>
        </p:nvSpPr>
        <p:spPr>
          <a:xfrm>
            <a:off x="1272866" y="1697662"/>
            <a:ext cx="3372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Сокращение </a:t>
            </a:r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временных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затрат воспитателей, учителей и </a:t>
            </a:r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педагогов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дополнительного образования при </a:t>
            </a:r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подготовке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к совместным </a:t>
            </a:r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мероприятиям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по формированию бережливой </a:t>
            </a:r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культуры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у детей и родителей, мин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269A1AB-292B-4DEB-B966-185F56F40336}"/>
              </a:ext>
            </a:extLst>
          </p:cNvPr>
          <p:cNvGrpSpPr/>
          <p:nvPr/>
        </p:nvGrpSpPr>
        <p:grpSpPr>
          <a:xfrm>
            <a:off x="8098100" y="3651548"/>
            <a:ext cx="343347" cy="1167434"/>
            <a:chOff x="8794294" y="2152348"/>
            <a:chExt cx="411184" cy="139809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3887992-9A70-4EF6-8406-56FDE2A3CAB9}"/>
                </a:ext>
              </a:extLst>
            </p:cNvPr>
            <p:cNvCxnSpPr>
              <a:cxnSpLocks/>
            </p:cNvCxnSpPr>
            <p:nvPr/>
          </p:nvCxnSpPr>
          <p:spPr>
            <a:xfrm>
              <a:off x="9006562" y="2152348"/>
              <a:ext cx="0" cy="990000"/>
            </a:xfrm>
            <a:prstGeom prst="line">
              <a:avLst/>
            </a:prstGeom>
            <a:ln w="1905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Дуга 22">
              <a:extLst>
                <a:ext uri="{FF2B5EF4-FFF2-40B4-BE49-F238E27FC236}">
                  <a16:creationId xmlns:a16="http://schemas.microsoft.com/office/drawing/2014/main" id="{4FC28FC3-5605-4BE4-BDE6-2620D5F43380}"/>
                </a:ext>
              </a:extLst>
            </p:cNvPr>
            <p:cNvSpPr/>
            <p:nvPr/>
          </p:nvSpPr>
          <p:spPr>
            <a:xfrm rot="18803767">
              <a:off x="8794294" y="3139255"/>
              <a:ext cx="411184" cy="411184"/>
            </a:xfrm>
            <a:prstGeom prst="arc">
              <a:avLst>
                <a:gd name="adj1" fmla="val 15721807"/>
                <a:gd name="adj2" fmla="val 666735"/>
              </a:avLst>
            </a:prstGeom>
            <a:ln w="1905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Круг: прозрачная заливка 92">
            <a:extLst>
              <a:ext uri="{FF2B5EF4-FFF2-40B4-BE49-F238E27FC236}">
                <a16:creationId xmlns:a16="http://schemas.microsoft.com/office/drawing/2014/main" id="{E2974A3E-0BDA-45CD-ABDB-A5FCF9FC8E56}"/>
              </a:ext>
            </a:extLst>
          </p:cNvPr>
          <p:cNvSpPr/>
          <p:nvPr/>
        </p:nvSpPr>
        <p:spPr>
          <a:xfrm>
            <a:off x="6444268" y="1192552"/>
            <a:ext cx="3651012" cy="2413205"/>
          </a:xfrm>
          <a:prstGeom prst="donut">
            <a:avLst>
              <a:gd name="adj" fmla="val 8904"/>
            </a:avLst>
          </a:prstGeom>
          <a:solidFill>
            <a:srgbClr val="CCFF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Круг: прозрачная заливка 5">
            <a:extLst>
              <a:ext uri="{FF2B5EF4-FFF2-40B4-BE49-F238E27FC236}">
                <a16:creationId xmlns:a16="http://schemas.microsoft.com/office/drawing/2014/main" id="{CF15177A-D79A-4570-9407-6868C7F48934}"/>
              </a:ext>
            </a:extLst>
          </p:cNvPr>
          <p:cNvSpPr/>
          <p:nvPr/>
        </p:nvSpPr>
        <p:spPr>
          <a:xfrm flipV="1">
            <a:off x="8179128" y="3451009"/>
            <a:ext cx="181290" cy="181290"/>
          </a:xfrm>
          <a:prstGeom prst="donut">
            <a:avLst>
              <a:gd name="adj" fmla="val 31490"/>
            </a:avLst>
          </a:prstGeom>
          <a:solidFill>
            <a:srgbClr val="00FFFF"/>
          </a:solidFill>
          <a:ln w="381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0A97091-C09C-43DD-9E49-627940134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7850795" y="2894375"/>
            <a:ext cx="324479" cy="32447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C004EA3-2BB9-473E-9732-C5F8C588BF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3422246" y="2850518"/>
            <a:ext cx="357404" cy="35740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F43C020-6F9C-47A2-90D0-166929C8CD57}"/>
              </a:ext>
            </a:extLst>
          </p:cNvPr>
          <p:cNvSpPr txBox="1"/>
          <p:nvPr/>
        </p:nvSpPr>
        <p:spPr>
          <a:xfrm>
            <a:off x="1272866" y="5150251"/>
            <a:ext cx="9529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Эффект от проекта: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Разработка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</a:rPr>
              <a:t>стандарта подготовки к совместным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мероприятиям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Запуск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</a:rPr>
              <a:t>процесса непрерывных улучшений как основы бережливой культуры детей и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родителей</a:t>
            </a:r>
            <a:endParaRPr lang="ru-RU" sz="16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</a:rPr>
              <a:t>Активизация работы с ППУ</a:t>
            </a:r>
            <a:endParaRPr lang="ru-RU" sz="16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43C020-6F9C-47A2-90D0-166929C8CD57}"/>
              </a:ext>
            </a:extLst>
          </p:cNvPr>
          <p:cNvSpPr txBox="1"/>
          <p:nvPr/>
        </p:nvSpPr>
        <p:spPr>
          <a:xfrm>
            <a:off x="7132870" y="1789994"/>
            <a:ext cx="2455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Повышение удовлетворенности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подготовки к </a:t>
            </a:r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проведению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совместных мероприятий </a:t>
            </a:r>
            <a:endParaRPr lang="ru-RU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по </a:t>
            </a: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формированию </a:t>
            </a:r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бережливой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</a:rPr>
              <a:t>культуры у детей и родителей, </a:t>
            </a:r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</a:rPr>
              <a:t>% 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76183" r="95722" b="13090"/>
          <a:stretch/>
        </p:blipFill>
        <p:spPr>
          <a:xfrm>
            <a:off x="277479" y="5102288"/>
            <a:ext cx="966371" cy="1264809"/>
          </a:xfrm>
          <a:prstGeom prst="rect">
            <a:avLst/>
          </a:prstGeom>
        </p:spPr>
      </p:pic>
      <p:sp>
        <p:nvSpPr>
          <p:cNvPr id="47" name="object 2"/>
          <p:cNvSpPr txBox="1">
            <a:spLocks/>
          </p:cNvSpPr>
          <p:nvPr/>
        </p:nvSpPr>
        <p:spPr>
          <a:xfrm>
            <a:off x="-2182219" y="-13836"/>
            <a:ext cx="12449175" cy="428963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91229">
              <a:spcBef>
                <a:spcPts val="100"/>
              </a:spcBef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Цели проекта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15" y="0"/>
            <a:ext cx="497330" cy="4973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78256" y="49016"/>
            <a:ext cx="12449175" cy="428963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491229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Карта текущего состояния процесса</a:t>
            </a:r>
            <a:endParaRPr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39534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" y="7255"/>
            <a:ext cx="542192" cy="512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1538" r="683" b="1538"/>
          <a:stretch/>
        </p:blipFill>
        <p:spPr>
          <a:xfrm>
            <a:off x="814279" y="663359"/>
            <a:ext cx="10762709" cy="61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0777"/>
            <a:ext cx="9192549" cy="428963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491229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Карта идеального состояния процесса</a:t>
            </a:r>
            <a:endParaRPr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39534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76" y="670936"/>
            <a:ext cx="8975021" cy="6063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463" y="48149"/>
            <a:ext cx="6823786" cy="39818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491229">
              <a:lnSpc>
                <a:spcPct val="100000"/>
              </a:lnSpc>
              <a:spcBef>
                <a:spcPts val="100"/>
              </a:spcBef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Выявленные проблемы</a:t>
            </a:r>
            <a:endParaRPr sz="18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68552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28397" y="1030197"/>
            <a:ext cx="8820404" cy="55728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Выявленные </a:t>
            </a:r>
            <a:r>
              <a:rPr lang="ru-RU" b="1" dirty="0"/>
              <a:t>проблемы:</a:t>
            </a:r>
          </a:p>
          <a:p>
            <a:r>
              <a:rPr lang="ru-RU" b="1" dirty="0"/>
              <a:t>1. Выявленные проблемы:</a:t>
            </a:r>
          </a:p>
          <a:p>
            <a:r>
              <a:rPr lang="ru-RU" b="1" dirty="0"/>
              <a:t>1. Длительный срок выполнения (310-530мин)</a:t>
            </a:r>
          </a:p>
          <a:p>
            <a:r>
              <a:rPr lang="ru-RU" b="1" dirty="0"/>
              <a:t>2. Удаленность образовательных учреждений</a:t>
            </a:r>
          </a:p>
          <a:p>
            <a:r>
              <a:rPr lang="ru-RU" b="1" dirty="0"/>
              <a:t>3. Отсутствие универсального плана подготовки</a:t>
            </a:r>
          </a:p>
          <a:p>
            <a:r>
              <a:rPr lang="ru-RU" b="1" dirty="0"/>
              <a:t>4. Не хватка инструментов для отслеживания задач </a:t>
            </a:r>
          </a:p>
          <a:p>
            <a:r>
              <a:rPr lang="ru-RU" b="1" dirty="0"/>
              <a:t>5.Частая необходимость в дополнительных встречах по подготовке к совместным мероприятиям</a:t>
            </a:r>
          </a:p>
          <a:p>
            <a:r>
              <a:rPr lang="ru-RU" b="1" dirty="0"/>
              <a:t>6. Отсутствие стандарта к подготовке к совместным мероприятиям</a:t>
            </a:r>
          </a:p>
          <a:p>
            <a:r>
              <a:rPr lang="ru-RU" b="1" dirty="0"/>
              <a:t>7. Отсутствие универсального плана к подготовке совместных мероприятий</a:t>
            </a:r>
          </a:p>
          <a:p>
            <a:r>
              <a:rPr lang="ru-RU" b="1" dirty="0"/>
              <a:t>8. Сложности в контроле за выполнением задач (у руководителя нет информации о этапах выполнения задач)</a:t>
            </a:r>
          </a:p>
          <a:p>
            <a:r>
              <a:rPr lang="ru-RU" b="1" dirty="0"/>
              <a:t>9. Несогласованность в действиях команды</a:t>
            </a:r>
          </a:p>
          <a:p>
            <a:r>
              <a:rPr lang="ru-RU" b="1" dirty="0"/>
              <a:t>10. Не достаточное вовлечение детей и родителей </a:t>
            </a:r>
          </a:p>
          <a:p>
            <a:r>
              <a:rPr lang="ru-RU" b="1" dirty="0"/>
              <a:t>11. Отсутствие четких критериев для оценки успешности мероприятий</a:t>
            </a:r>
          </a:p>
          <a:p>
            <a:r>
              <a:rPr lang="ru-RU" b="1" dirty="0"/>
              <a:t>12.Плохо организованная работа с ППУ</a:t>
            </a:r>
          </a:p>
          <a:p>
            <a:r>
              <a:rPr lang="ru-RU" b="1" dirty="0"/>
              <a:t>13.Не полное понимание задач у </a:t>
            </a:r>
            <a:r>
              <a:rPr lang="ru-RU" b="1" dirty="0" smtClean="0"/>
              <a:t>участников</a:t>
            </a:r>
          </a:p>
          <a:p>
            <a:r>
              <a:rPr lang="ru-RU" b="1" dirty="0"/>
              <a:t>14. Не достаточная мотивация участников в разработке совместных мероприятий</a:t>
            </a:r>
          </a:p>
        </p:txBody>
      </p:sp>
      <p:sp>
        <p:nvSpPr>
          <p:cNvPr id="14" name="Пятно 1 13"/>
          <p:cNvSpPr/>
          <p:nvPr/>
        </p:nvSpPr>
        <p:spPr>
          <a:xfrm>
            <a:off x="9653066" y="1286370"/>
            <a:ext cx="944013" cy="528744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84" b="1" dirty="0"/>
              <a:t>1</a:t>
            </a:r>
          </a:p>
        </p:txBody>
      </p:sp>
      <p:sp>
        <p:nvSpPr>
          <p:cNvPr id="15" name="Пятно 1 14"/>
          <p:cNvSpPr/>
          <p:nvPr/>
        </p:nvSpPr>
        <p:spPr>
          <a:xfrm>
            <a:off x="10673279" y="2126769"/>
            <a:ext cx="944013" cy="528744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84" b="1" dirty="0"/>
              <a:t>2</a:t>
            </a:r>
          </a:p>
        </p:txBody>
      </p:sp>
      <p:sp>
        <p:nvSpPr>
          <p:cNvPr id="16" name="Пятно 1 15"/>
          <p:cNvSpPr/>
          <p:nvPr/>
        </p:nvSpPr>
        <p:spPr>
          <a:xfrm>
            <a:off x="9894257" y="3194206"/>
            <a:ext cx="944013" cy="528744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84" b="1" dirty="0"/>
              <a:t>3</a:t>
            </a:r>
          </a:p>
        </p:txBody>
      </p:sp>
      <p:sp>
        <p:nvSpPr>
          <p:cNvPr id="21" name="Пятно 1 20"/>
          <p:cNvSpPr/>
          <p:nvPr/>
        </p:nvSpPr>
        <p:spPr>
          <a:xfrm>
            <a:off x="11007179" y="4134027"/>
            <a:ext cx="944013" cy="528744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84" b="1" dirty="0"/>
              <a:t>4</a:t>
            </a:r>
          </a:p>
        </p:txBody>
      </p:sp>
      <p:sp>
        <p:nvSpPr>
          <p:cNvPr id="22" name="Пятно 1 21"/>
          <p:cNvSpPr/>
          <p:nvPr/>
        </p:nvSpPr>
        <p:spPr>
          <a:xfrm>
            <a:off x="9922845" y="5329081"/>
            <a:ext cx="944013" cy="528744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84" b="1" dirty="0"/>
              <a:t>5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27051"/>
            <a:ext cx="542192" cy="5124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338" y="48916"/>
            <a:ext cx="8919988" cy="428963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3491229">
              <a:lnSpc>
                <a:spcPct val="100000"/>
              </a:lnSpc>
              <a:spcBef>
                <a:spcPts val="100"/>
              </a:spcBef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Карта целевого состояния процесса</a:t>
            </a:r>
            <a:endParaRPr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39534"/>
            <a:ext cx="12192000" cy="123825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7155"/>
            <a:ext cx="542192" cy="5124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988" y="34627"/>
            <a:ext cx="497330" cy="4973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" y="725014"/>
            <a:ext cx="10058400" cy="587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2" y="36063"/>
            <a:ext cx="506424" cy="4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3357</TotalTime>
  <Words>2267</Words>
  <Application>Microsoft Office PowerPoint</Application>
  <PresentationFormat>Широкоэкранный</PresentationFormat>
  <Paragraphs>409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ＭＳ Ｐゴシック</vt:lpstr>
      <vt:lpstr>Arial</vt:lpstr>
      <vt:lpstr>Arial Black</vt:lpstr>
      <vt:lpstr>Calibri</vt:lpstr>
      <vt:lpstr>Calibri Light</vt:lpstr>
      <vt:lpstr>Gotham Pro</vt:lpstr>
      <vt:lpstr>Gotham Pro Light</vt:lpstr>
      <vt:lpstr>Microsoft Sans Serif</vt:lpstr>
      <vt:lpstr>Times New Roman</vt:lpstr>
      <vt:lpstr>ui-sans-serif</vt:lpstr>
      <vt:lpstr>Wingdings</vt:lpstr>
      <vt:lpstr>Тема Office</vt:lpstr>
      <vt:lpstr>Office Theme</vt:lpstr>
      <vt:lpstr>1_Тема Office</vt:lpstr>
      <vt:lpstr>Презентация PowerPoint</vt:lpstr>
      <vt:lpstr>КОМАНДА ПРОЕКТА</vt:lpstr>
      <vt:lpstr>Презентация PowerPoint</vt:lpstr>
      <vt:lpstr>Обоснование выбора проекта</vt:lpstr>
      <vt:lpstr>Презентация PowerPoint</vt:lpstr>
      <vt:lpstr>Карта текущего состояния процесса</vt:lpstr>
      <vt:lpstr>Карта идеального состояния процесса</vt:lpstr>
      <vt:lpstr>Выявленные проблемы</vt:lpstr>
      <vt:lpstr>Карта целевого состояния процесса</vt:lpstr>
      <vt:lpstr>Пирамида проблем</vt:lpstr>
      <vt:lpstr>Презентация PowerPoint</vt:lpstr>
      <vt:lpstr>Презентация PowerPoint</vt:lpstr>
      <vt:lpstr>Диаграмма  Исикавы</vt:lpstr>
      <vt:lpstr>Разработанные решения</vt:lpstr>
      <vt:lpstr>Презентация PowerPoint</vt:lpstr>
      <vt:lpstr>Презентация PowerPoint</vt:lpstr>
      <vt:lpstr>Презентация PowerPoint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Результаты проекта</vt:lpstr>
      <vt:lpstr>Производственный анализ</vt:lpstr>
      <vt:lpstr>Производственный анализ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user204pc2</dc:creator>
  <cp:lastModifiedBy>user204pc2</cp:lastModifiedBy>
  <cp:revision>187</cp:revision>
  <cp:lastPrinted>2025-03-05T15:24:02Z</cp:lastPrinted>
  <dcterms:created xsi:type="dcterms:W3CDTF">2024-10-21T09:01:09Z</dcterms:created>
  <dcterms:modified xsi:type="dcterms:W3CDTF">2025-03-10T11:58:22Z</dcterms:modified>
</cp:coreProperties>
</file>