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89" r:id="rId2"/>
    <p:sldId id="257" r:id="rId3"/>
    <p:sldId id="258" r:id="rId4"/>
    <p:sldId id="259" r:id="rId5"/>
    <p:sldId id="260" r:id="rId6"/>
    <p:sldId id="286" r:id="rId7"/>
    <p:sldId id="283" r:id="rId8"/>
    <p:sldId id="265" r:id="rId9"/>
    <p:sldId id="287" r:id="rId10"/>
    <p:sldId id="268" r:id="rId11"/>
    <p:sldId id="271" r:id="rId12"/>
    <p:sldId id="273" r:id="rId13"/>
    <p:sldId id="275" r:id="rId14"/>
    <p:sldId id="288" r:id="rId15"/>
    <p:sldId id="277" r:id="rId16"/>
    <p:sldId id="279" r:id="rId17"/>
    <p:sldId id="280" r:id="rId18"/>
    <p:sldId id="281" r:id="rId19"/>
    <p:sldId id="282" r:id="rId20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C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8CA139-E064-4380-A599-C953999A65F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1383B1-6C88-4F53-B153-A20A50C4786B}">
      <dgm:prSet phldrT="[Текст]"/>
      <dgm:spPr>
        <a:solidFill>
          <a:srgbClr val="62CE9D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1. Длительный неструктурированный процесс подготовки детей дошкольного возраста к сдаче норм ГТО;</a:t>
          </a:r>
        </a:p>
      </dgm:t>
    </dgm:pt>
    <dgm:pt modelId="{58CCF892-EDBF-48D8-9A05-02B1D30F2C3E}" type="parTrans" cxnId="{A6AA98F1-EB7D-4093-9B42-307C1CB63CA6}">
      <dgm:prSet/>
      <dgm:spPr/>
      <dgm:t>
        <a:bodyPr/>
        <a:lstStyle/>
        <a:p>
          <a:endParaRPr lang="ru-RU"/>
        </a:p>
      </dgm:t>
    </dgm:pt>
    <dgm:pt modelId="{6C622941-A2D3-4C7D-91A5-68485D974893}" type="sibTrans" cxnId="{A6AA98F1-EB7D-4093-9B42-307C1CB63CA6}">
      <dgm:prSet/>
      <dgm:spPr/>
      <dgm:t>
        <a:bodyPr/>
        <a:lstStyle/>
        <a:p>
          <a:endParaRPr lang="ru-RU"/>
        </a:p>
      </dgm:t>
    </dgm:pt>
    <dgm:pt modelId="{C672D89D-2DB1-4A0F-9080-B613B96B9F4B}">
      <dgm:prSet phldrT="[Текст]"/>
      <dgm:spPr>
        <a:solidFill>
          <a:srgbClr val="62CE9D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2. Жалобы со стороны родителей воспитанников на длительный процесс подготовки к сдаче норм ГТО и как следствие отказ от участия;</a:t>
          </a:r>
        </a:p>
      </dgm:t>
    </dgm:pt>
    <dgm:pt modelId="{BDDE352F-B174-417A-983E-F85B8B1AC6B7}" type="parTrans" cxnId="{DA8A912B-BABA-45AC-A121-18D7C2A2BA31}">
      <dgm:prSet/>
      <dgm:spPr/>
      <dgm:t>
        <a:bodyPr/>
        <a:lstStyle/>
        <a:p>
          <a:endParaRPr lang="ru-RU"/>
        </a:p>
      </dgm:t>
    </dgm:pt>
    <dgm:pt modelId="{CB6FD330-AF95-482E-8EDA-AAB48B1C1366}" type="sibTrans" cxnId="{DA8A912B-BABA-45AC-A121-18D7C2A2BA31}">
      <dgm:prSet/>
      <dgm:spPr/>
      <dgm:t>
        <a:bodyPr/>
        <a:lstStyle/>
        <a:p>
          <a:endParaRPr lang="ru-RU"/>
        </a:p>
      </dgm:t>
    </dgm:pt>
    <dgm:pt modelId="{30C5ED70-710C-4248-9C39-5CC1E659AA8F}">
      <dgm:prSet phldrT="[Текст]"/>
      <dgm:spPr>
        <a:solidFill>
          <a:srgbClr val="62CE9D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3. Отсутствие единой системы подготовки к сдаче норм  ГТО;</a:t>
          </a:r>
        </a:p>
      </dgm:t>
    </dgm:pt>
    <dgm:pt modelId="{535D2936-23B0-473A-B5C6-8DFEAE0B177E}" type="parTrans" cxnId="{CA27C597-3051-45AA-904C-B34DFCB82651}">
      <dgm:prSet/>
      <dgm:spPr/>
      <dgm:t>
        <a:bodyPr/>
        <a:lstStyle/>
        <a:p>
          <a:endParaRPr lang="ru-RU"/>
        </a:p>
      </dgm:t>
    </dgm:pt>
    <dgm:pt modelId="{A657A821-7639-4EE5-9AE2-B0F8B6A27331}" type="sibTrans" cxnId="{CA27C597-3051-45AA-904C-B34DFCB82651}">
      <dgm:prSet/>
      <dgm:spPr/>
      <dgm:t>
        <a:bodyPr/>
        <a:lstStyle/>
        <a:p>
          <a:endParaRPr lang="ru-RU"/>
        </a:p>
      </dgm:t>
    </dgm:pt>
    <dgm:pt modelId="{899E3023-7747-4CFD-9F98-44E5B62001C7}">
      <dgm:prSet phldrT="[Текст]"/>
      <dgm:spPr>
        <a:solidFill>
          <a:srgbClr val="62CE9D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4. Сложность проведения процесса подготовки к сдаче норм ГТО;</a:t>
          </a:r>
        </a:p>
      </dgm:t>
    </dgm:pt>
    <dgm:pt modelId="{24E09CC8-C822-4DDB-8407-25E55D6DC456}" type="parTrans" cxnId="{E36A9101-1456-4622-8170-C7692297B9BB}">
      <dgm:prSet/>
      <dgm:spPr/>
      <dgm:t>
        <a:bodyPr/>
        <a:lstStyle/>
        <a:p>
          <a:endParaRPr lang="ru-RU"/>
        </a:p>
      </dgm:t>
    </dgm:pt>
    <dgm:pt modelId="{7597BA97-4E3F-4D85-AB08-7B147E5A23E6}" type="sibTrans" cxnId="{E36A9101-1456-4622-8170-C7692297B9BB}">
      <dgm:prSet/>
      <dgm:spPr/>
      <dgm:t>
        <a:bodyPr/>
        <a:lstStyle/>
        <a:p>
          <a:endParaRPr lang="ru-RU"/>
        </a:p>
      </dgm:t>
    </dgm:pt>
    <dgm:pt modelId="{A024407E-632E-4E0C-8B45-CA5BD23F5716}">
      <dgm:prSet phldrT="[Текст]"/>
      <dgm:spPr>
        <a:solidFill>
          <a:srgbClr val="62CE9D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5. Низкая удовлетворенность инструктора центра сдачи норм ГТО качеством подготовки детей;</a:t>
          </a:r>
        </a:p>
      </dgm:t>
    </dgm:pt>
    <dgm:pt modelId="{5FE7BDE3-C78F-4C6C-858E-FB524C0D91DD}" type="parTrans" cxnId="{0E1D0C53-7957-4449-A4A0-2BCD5139E902}">
      <dgm:prSet/>
      <dgm:spPr/>
      <dgm:t>
        <a:bodyPr/>
        <a:lstStyle/>
        <a:p>
          <a:endParaRPr lang="ru-RU"/>
        </a:p>
      </dgm:t>
    </dgm:pt>
    <dgm:pt modelId="{833426EC-5C4A-4A09-8669-5DB4FE098E91}" type="sibTrans" cxnId="{0E1D0C53-7957-4449-A4A0-2BCD5139E902}">
      <dgm:prSet/>
      <dgm:spPr/>
      <dgm:t>
        <a:bodyPr/>
        <a:lstStyle/>
        <a:p>
          <a:endParaRPr lang="ru-RU"/>
        </a:p>
      </dgm:t>
    </dgm:pt>
    <dgm:pt modelId="{2079F6F5-0DD9-4E8C-B3DE-06B97132AD94}">
      <dgm:prSet/>
      <dgm:spPr>
        <a:solidFill>
          <a:srgbClr val="62CE9D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6. Недостаток мотивации участников (родители не осознают важность и нагрузки воспринимаются как лишние тренировки);</a:t>
          </a:r>
        </a:p>
      </dgm:t>
    </dgm:pt>
    <dgm:pt modelId="{C82533F0-6E5A-40EE-8752-97513BA5C322}" type="parTrans" cxnId="{482CDE9F-4930-4512-BFD0-AB3B99E16A17}">
      <dgm:prSet/>
      <dgm:spPr/>
      <dgm:t>
        <a:bodyPr/>
        <a:lstStyle/>
        <a:p>
          <a:endParaRPr lang="ru-RU"/>
        </a:p>
      </dgm:t>
    </dgm:pt>
    <dgm:pt modelId="{9550D088-0C77-4C04-ADA8-055BFA99C267}" type="sibTrans" cxnId="{482CDE9F-4930-4512-BFD0-AB3B99E16A17}">
      <dgm:prSet/>
      <dgm:spPr/>
      <dgm:t>
        <a:bodyPr/>
        <a:lstStyle/>
        <a:p>
          <a:endParaRPr lang="ru-RU"/>
        </a:p>
      </dgm:t>
    </dgm:pt>
    <dgm:pt modelId="{F96B960E-0349-4826-A39A-B2A496A7D9F9}">
      <dgm:prSet/>
      <dgm:spPr>
        <a:solidFill>
          <a:srgbClr val="62CE9D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7. Низкие показатели физического развития дошкольников;</a:t>
          </a:r>
        </a:p>
      </dgm:t>
    </dgm:pt>
    <dgm:pt modelId="{D66387E5-5C74-4201-9E47-7201CB9D05CE}" type="parTrans" cxnId="{FB318A2C-FE35-4F41-A37B-4EEBF3F5A2DA}">
      <dgm:prSet/>
      <dgm:spPr/>
      <dgm:t>
        <a:bodyPr/>
        <a:lstStyle/>
        <a:p>
          <a:endParaRPr lang="ru-RU"/>
        </a:p>
      </dgm:t>
    </dgm:pt>
    <dgm:pt modelId="{A87C002E-3035-423E-AF16-36ADE41972D0}" type="sibTrans" cxnId="{FB318A2C-FE35-4F41-A37B-4EEBF3F5A2DA}">
      <dgm:prSet/>
      <dgm:spPr/>
      <dgm:t>
        <a:bodyPr/>
        <a:lstStyle/>
        <a:p>
          <a:endParaRPr lang="ru-RU"/>
        </a:p>
      </dgm:t>
    </dgm:pt>
    <dgm:pt modelId="{19A5C356-1121-48D0-9533-7360268B500A}" type="pres">
      <dgm:prSet presAssocID="{2A8CA139-E064-4380-A599-C953999A65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274C18-C729-4BC5-B1FF-B0D0B4F0E612}" type="pres">
      <dgm:prSet presAssocID="{591383B1-6C88-4F53-B153-A20A50C4786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8DFBF-8752-4AB4-BDE6-645F1F5438FE}" type="pres">
      <dgm:prSet presAssocID="{6C622941-A2D3-4C7D-91A5-68485D974893}" presName="sibTrans" presStyleCnt="0"/>
      <dgm:spPr/>
    </dgm:pt>
    <dgm:pt modelId="{56375B60-70F5-4E25-90B7-4AC6C3EEF6BF}" type="pres">
      <dgm:prSet presAssocID="{C672D89D-2DB1-4A0F-9080-B613B96B9F4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BC285-3999-4BFC-B6F6-9E26BCF7548E}" type="pres">
      <dgm:prSet presAssocID="{CB6FD330-AF95-482E-8EDA-AAB48B1C1366}" presName="sibTrans" presStyleCnt="0"/>
      <dgm:spPr/>
    </dgm:pt>
    <dgm:pt modelId="{8CDEF53B-DDB6-40D3-9E41-159121433BD3}" type="pres">
      <dgm:prSet presAssocID="{30C5ED70-710C-4248-9C39-5CC1E659AA8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25820-D39E-4C81-944F-46D5C6B115FD}" type="pres">
      <dgm:prSet presAssocID="{A657A821-7639-4EE5-9AE2-B0F8B6A27331}" presName="sibTrans" presStyleCnt="0"/>
      <dgm:spPr/>
    </dgm:pt>
    <dgm:pt modelId="{C1E76D4A-6C0E-4BE1-83FA-0F81036F2207}" type="pres">
      <dgm:prSet presAssocID="{899E3023-7747-4CFD-9F98-44E5B62001C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48693-C203-41E2-87AA-47FE6D804EC5}" type="pres">
      <dgm:prSet presAssocID="{7597BA97-4E3F-4D85-AB08-7B147E5A23E6}" presName="sibTrans" presStyleCnt="0"/>
      <dgm:spPr/>
    </dgm:pt>
    <dgm:pt modelId="{890C47CB-7EA9-4A92-A901-5B012B76A80C}" type="pres">
      <dgm:prSet presAssocID="{A024407E-632E-4E0C-8B45-CA5BD23F571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F9674-7A9B-4CE8-B9B6-E16D06DD9B22}" type="pres">
      <dgm:prSet presAssocID="{833426EC-5C4A-4A09-8669-5DB4FE098E91}" presName="sibTrans" presStyleCnt="0"/>
      <dgm:spPr/>
    </dgm:pt>
    <dgm:pt modelId="{4AC3D7B9-F888-4D77-A902-66C92B4F0728}" type="pres">
      <dgm:prSet presAssocID="{2079F6F5-0DD9-4E8C-B3DE-06B97132AD9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A6370-8353-4C70-8F56-3ED732C5750F}" type="pres">
      <dgm:prSet presAssocID="{9550D088-0C77-4C04-ADA8-055BFA99C267}" presName="sibTrans" presStyleCnt="0"/>
      <dgm:spPr/>
    </dgm:pt>
    <dgm:pt modelId="{BA56E340-DD2D-4A24-B59A-CD59C1938F5E}" type="pres">
      <dgm:prSet presAssocID="{F96B960E-0349-4826-A39A-B2A496A7D9F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2CDE9F-4930-4512-BFD0-AB3B99E16A17}" srcId="{2A8CA139-E064-4380-A599-C953999A65FD}" destId="{2079F6F5-0DD9-4E8C-B3DE-06B97132AD94}" srcOrd="5" destOrd="0" parTransId="{C82533F0-6E5A-40EE-8752-97513BA5C322}" sibTransId="{9550D088-0C77-4C04-ADA8-055BFA99C267}"/>
    <dgm:cxn modelId="{99107951-147F-415A-B87A-80252F32E03A}" type="presOf" srcId="{F96B960E-0349-4826-A39A-B2A496A7D9F9}" destId="{BA56E340-DD2D-4A24-B59A-CD59C1938F5E}" srcOrd="0" destOrd="0" presId="urn:microsoft.com/office/officeart/2005/8/layout/default"/>
    <dgm:cxn modelId="{462E4666-4564-45E0-8D20-7A4F46FC71FB}" type="presOf" srcId="{C672D89D-2DB1-4A0F-9080-B613B96B9F4B}" destId="{56375B60-70F5-4E25-90B7-4AC6C3EEF6BF}" srcOrd="0" destOrd="0" presId="urn:microsoft.com/office/officeart/2005/8/layout/default"/>
    <dgm:cxn modelId="{CA27C597-3051-45AA-904C-B34DFCB82651}" srcId="{2A8CA139-E064-4380-A599-C953999A65FD}" destId="{30C5ED70-710C-4248-9C39-5CC1E659AA8F}" srcOrd="2" destOrd="0" parTransId="{535D2936-23B0-473A-B5C6-8DFEAE0B177E}" sibTransId="{A657A821-7639-4EE5-9AE2-B0F8B6A27331}"/>
    <dgm:cxn modelId="{FB318A2C-FE35-4F41-A37B-4EEBF3F5A2DA}" srcId="{2A8CA139-E064-4380-A599-C953999A65FD}" destId="{F96B960E-0349-4826-A39A-B2A496A7D9F9}" srcOrd="6" destOrd="0" parTransId="{D66387E5-5C74-4201-9E47-7201CB9D05CE}" sibTransId="{A87C002E-3035-423E-AF16-36ADE41972D0}"/>
    <dgm:cxn modelId="{0E1D0C53-7957-4449-A4A0-2BCD5139E902}" srcId="{2A8CA139-E064-4380-A599-C953999A65FD}" destId="{A024407E-632E-4E0C-8B45-CA5BD23F5716}" srcOrd="4" destOrd="0" parTransId="{5FE7BDE3-C78F-4C6C-858E-FB524C0D91DD}" sibTransId="{833426EC-5C4A-4A09-8669-5DB4FE098E91}"/>
    <dgm:cxn modelId="{A6AA98F1-EB7D-4093-9B42-307C1CB63CA6}" srcId="{2A8CA139-E064-4380-A599-C953999A65FD}" destId="{591383B1-6C88-4F53-B153-A20A50C4786B}" srcOrd="0" destOrd="0" parTransId="{58CCF892-EDBF-48D8-9A05-02B1D30F2C3E}" sibTransId="{6C622941-A2D3-4C7D-91A5-68485D974893}"/>
    <dgm:cxn modelId="{3A276FA3-D102-408A-8F61-64645D69EB65}" type="presOf" srcId="{2079F6F5-0DD9-4E8C-B3DE-06B97132AD94}" destId="{4AC3D7B9-F888-4D77-A902-66C92B4F0728}" srcOrd="0" destOrd="0" presId="urn:microsoft.com/office/officeart/2005/8/layout/default"/>
    <dgm:cxn modelId="{DA8A912B-BABA-45AC-A121-18D7C2A2BA31}" srcId="{2A8CA139-E064-4380-A599-C953999A65FD}" destId="{C672D89D-2DB1-4A0F-9080-B613B96B9F4B}" srcOrd="1" destOrd="0" parTransId="{BDDE352F-B174-417A-983E-F85B8B1AC6B7}" sibTransId="{CB6FD330-AF95-482E-8EDA-AAB48B1C1366}"/>
    <dgm:cxn modelId="{554BD767-9C33-4E65-911A-89801F288105}" type="presOf" srcId="{30C5ED70-710C-4248-9C39-5CC1E659AA8F}" destId="{8CDEF53B-DDB6-40D3-9E41-159121433BD3}" srcOrd="0" destOrd="0" presId="urn:microsoft.com/office/officeart/2005/8/layout/default"/>
    <dgm:cxn modelId="{0579B03E-5BC7-4EA4-B1BC-087CA7837C08}" type="presOf" srcId="{899E3023-7747-4CFD-9F98-44E5B62001C7}" destId="{C1E76D4A-6C0E-4BE1-83FA-0F81036F2207}" srcOrd="0" destOrd="0" presId="urn:microsoft.com/office/officeart/2005/8/layout/default"/>
    <dgm:cxn modelId="{F9EF360C-98E7-4E23-8FF0-668C8CCB2C44}" type="presOf" srcId="{2A8CA139-E064-4380-A599-C953999A65FD}" destId="{19A5C356-1121-48D0-9533-7360268B500A}" srcOrd="0" destOrd="0" presId="urn:microsoft.com/office/officeart/2005/8/layout/default"/>
    <dgm:cxn modelId="{CA218844-5C98-4C07-BFD1-416A60DD6ECC}" type="presOf" srcId="{A024407E-632E-4E0C-8B45-CA5BD23F5716}" destId="{890C47CB-7EA9-4A92-A901-5B012B76A80C}" srcOrd="0" destOrd="0" presId="urn:microsoft.com/office/officeart/2005/8/layout/default"/>
    <dgm:cxn modelId="{6ACA8EBC-4381-4AF1-B290-682E09C13999}" type="presOf" srcId="{591383B1-6C88-4F53-B153-A20A50C4786B}" destId="{6A274C18-C729-4BC5-B1FF-B0D0B4F0E612}" srcOrd="0" destOrd="0" presId="urn:microsoft.com/office/officeart/2005/8/layout/default"/>
    <dgm:cxn modelId="{E36A9101-1456-4622-8170-C7692297B9BB}" srcId="{2A8CA139-E064-4380-A599-C953999A65FD}" destId="{899E3023-7747-4CFD-9F98-44E5B62001C7}" srcOrd="3" destOrd="0" parTransId="{24E09CC8-C822-4DDB-8407-25E55D6DC456}" sibTransId="{7597BA97-4E3F-4D85-AB08-7B147E5A23E6}"/>
    <dgm:cxn modelId="{313DCA1F-D533-477A-B831-9E27FE3DA4B1}" type="presParOf" srcId="{19A5C356-1121-48D0-9533-7360268B500A}" destId="{6A274C18-C729-4BC5-B1FF-B0D0B4F0E612}" srcOrd="0" destOrd="0" presId="urn:microsoft.com/office/officeart/2005/8/layout/default"/>
    <dgm:cxn modelId="{1FFA1DD9-F13C-4E3B-8E3F-74E282EA82FF}" type="presParOf" srcId="{19A5C356-1121-48D0-9533-7360268B500A}" destId="{6E58DFBF-8752-4AB4-BDE6-645F1F5438FE}" srcOrd="1" destOrd="0" presId="urn:microsoft.com/office/officeart/2005/8/layout/default"/>
    <dgm:cxn modelId="{D1B0B198-BADD-49A7-9CF8-C6135F0A5BE0}" type="presParOf" srcId="{19A5C356-1121-48D0-9533-7360268B500A}" destId="{56375B60-70F5-4E25-90B7-4AC6C3EEF6BF}" srcOrd="2" destOrd="0" presId="urn:microsoft.com/office/officeart/2005/8/layout/default"/>
    <dgm:cxn modelId="{6844181E-852A-49EB-9B3A-29A69A1D71D0}" type="presParOf" srcId="{19A5C356-1121-48D0-9533-7360268B500A}" destId="{4ADBC285-3999-4BFC-B6F6-9E26BCF7548E}" srcOrd="3" destOrd="0" presId="urn:microsoft.com/office/officeart/2005/8/layout/default"/>
    <dgm:cxn modelId="{4A7D97CE-4F59-4DC3-AF7A-9C7CEC100860}" type="presParOf" srcId="{19A5C356-1121-48D0-9533-7360268B500A}" destId="{8CDEF53B-DDB6-40D3-9E41-159121433BD3}" srcOrd="4" destOrd="0" presId="urn:microsoft.com/office/officeart/2005/8/layout/default"/>
    <dgm:cxn modelId="{8D281B6E-4F00-47F1-AD7C-A0D202D872CC}" type="presParOf" srcId="{19A5C356-1121-48D0-9533-7360268B500A}" destId="{83F25820-D39E-4C81-944F-46D5C6B115FD}" srcOrd="5" destOrd="0" presId="urn:microsoft.com/office/officeart/2005/8/layout/default"/>
    <dgm:cxn modelId="{83A0EB8D-A9CD-4514-AC7B-B13C40D51010}" type="presParOf" srcId="{19A5C356-1121-48D0-9533-7360268B500A}" destId="{C1E76D4A-6C0E-4BE1-83FA-0F81036F2207}" srcOrd="6" destOrd="0" presId="urn:microsoft.com/office/officeart/2005/8/layout/default"/>
    <dgm:cxn modelId="{EA758EE6-8A69-4B63-B434-9A3F75BBEBC1}" type="presParOf" srcId="{19A5C356-1121-48D0-9533-7360268B500A}" destId="{B0648693-C203-41E2-87AA-47FE6D804EC5}" srcOrd="7" destOrd="0" presId="urn:microsoft.com/office/officeart/2005/8/layout/default"/>
    <dgm:cxn modelId="{30E8401F-7DA5-4395-A648-1F06337FE40E}" type="presParOf" srcId="{19A5C356-1121-48D0-9533-7360268B500A}" destId="{890C47CB-7EA9-4A92-A901-5B012B76A80C}" srcOrd="8" destOrd="0" presId="urn:microsoft.com/office/officeart/2005/8/layout/default"/>
    <dgm:cxn modelId="{424803B2-FE79-4085-B42A-427610687B49}" type="presParOf" srcId="{19A5C356-1121-48D0-9533-7360268B500A}" destId="{81BF9674-7A9B-4CE8-B9B6-E16D06DD9B22}" srcOrd="9" destOrd="0" presId="urn:microsoft.com/office/officeart/2005/8/layout/default"/>
    <dgm:cxn modelId="{3254DE94-1C99-43FA-ABFC-8C987356B9B1}" type="presParOf" srcId="{19A5C356-1121-48D0-9533-7360268B500A}" destId="{4AC3D7B9-F888-4D77-A902-66C92B4F0728}" srcOrd="10" destOrd="0" presId="urn:microsoft.com/office/officeart/2005/8/layout/default"/>
    <dgm:cxn modelId="{7C688D74-2801-4BCC-ACBD-AA39366B4F48}" type="presParOf" srcId="{19A5C356-1121-48D0-9533-7360268B500A}" destId="{68FA6370-8353-4C70-8F56-3ED732C5750F}" srcOrd="11" destOrd="0" presId="urn:microsoft.com/office/officeart/2005/8/layout/default"/>
    <dgm:cxn modelId="{D7E532B0-6CBA-4D05-9858-F1B5D5A34CC0}" type="presParOf" srcId="{19A5C356-1121-48D0-9533-7360268B500A}" destId="{BA56E340-DD2D-4A24-B59A-CD59C1938F5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D28E9E-66B4-4A69-B6A7-7E7A6867733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6C7C7F1-6082-46D4-A230-11254C657D74}">
      <dgm:prSet phldrT="[Текст]" custT="1"/>
      <dgm:spPr>
        <a:solidFill>
          <a:srgbClr val="62CE9D"/>
        </a:solidFill>
      </dgm:spPr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Спортивная</a:t>
          </a:r>
          <a:r>
            <a:rPr lang="ru-RU" sz="1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школа присылает положение о проведении фестиваля ГТО дошкольниками за 1-2 недели до мероприятия (мало времени на подготовку);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2D5F14-CF0D-4D24-9033-70349E0E264F}" type="parTrans" cxnId="{AC5B3143-9D1E-431B-86F4-6B9F19CF5155}">
      <dgm:prSet/>
      <dgm:spPr/>
      <dgm:t>
        <a:bodyPr/>
        <a:lstStyle/>
        <a:p>
          <a:endParaRPr lang="ru-RU"/>
        </a:p>
      </dgm:t>
    </dgm:pt>
    <dgm:pt modelId="{2B3ECD56-44F8-48B6-AF08-CF7144925F22}" type="sibTrans" cxnId="{AC5B3143-9D1E-431B-86F4-6B9F19CF5155}">
      <dgm:prSet/>
      <dgm:spPr/>
      <dgm:t>
        <a:bodyPr/>
        <a:lstStyle/>
        <a:p>
          <a:endParaRPr lang="ru-RU"/>
        </a:p>
      </dgm:t>
    </dgm:pt>
    <dgm:pt modelId="{74EBAA15-9413-4520-A401-39EEC55B45FF}">
      <dgm:prSet phldrT="[Текст]" custT="1"/>
      <dgm:spPr>
        <a:solidFill>
          <a:srgbClr val="62CE9D"/>
        </a:solidFill>
      </dgm:spPr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У родителей нет  понимания об уровне подготовленности детей к сдаче комплекса ГТО и что даст его прохождение;</a:t>
          </a:r>
        </a:p>
      </dgm:t>
    </dgm:pt>
    <dgm:pt modelId="{BC63AD47-DF5B-4C08-A5EA-5249BB25EB86}" type="parTrans" cxnId="{746BF1FB-3D7B-4437-8EF9-A62E456B4C0D}">
      <dgm:prSet/>
      <dgm:spPr/>
      <dgm:t>
        <a:bodyPr/>
        <a:lstStyle/>
        <a:p>
          <a:endParaRPr lang="ru-RU"/>
        </a:p>
      </dgm:t>
    </dgm:pt>
    <dgm:pt modelId="{1D5F00BF-0B73-451C-9093-476A003A2C21}" type="sibTrans" cxnId="{746BF1FB-3D7B-4437-8EF9-A62E456B4C0D}">
      <dgm:prSet/>
      <dgm:spPr/>
      <dgm:t>
        <a:bodyPr/>
        <a:lstStyle/>
        <a:p>
          <a:endParaRPr lang="ru-RU"/>
        </a:p>
      </dgm:t>
    </dgm:pt>
    <dgm:pt modelId="{2E46DA9E-2ADD-4B34-A3DA-B70A73BB2C1D}">
      <dgm:prSet phldrT="[Текст]" custT="1"/>
      <dgm:spPr>
        <a:solidFill>
          <a:srgbClr val="62CE9D"/>
        </a:solidFill>
      </dgm:spPr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Временные потери  при прохождении родителями совместно с детьми медицинской комиссии (в среднем 3-5 дней);</a:t>
          </a:r>
        </a:p>
      </dgm:t>
    </dgm:pt>
    <dgm:pt modelId="{835A2456-696B-4B97-94F3-4D1F308C4A4A}" type="parTrans" cxnId="{BBFC4F96-93B5-45AE-A5A4-9A09985AF27C}">
      <dgm:prSet/>
      <dgm:spPr/>
      <dgm:t>
        <a:bodyPr/>
        <a:lstStyle/>
        <a:p>
          <a:endParaRPr lang="ru-RU"/>
        </a:p>
      </dgm:t>
    </dgm:pt>
    <dgm:pt modelId="{2D9C341F-333B-4CB3-B76D-A2F5F5E06906}" type="sibTrans" cxnId="{BBFC4F96-93B5-45AE-A5A4-9A09985AF27C}">
      <dgm:prSet/>
      <dgm:spPr/>
      <dgm:t>
        <a:bodyPr/>
        <a:lstStyle/>
        <a:p>
          <a:endParaRPr lang="ru-RU"/>
        </a:p>
      </dgm:t>
    </dgm:pt>
    <dgm:pt modelId="{C43FBB5A-894D-41B3-BA9E-9BF3CCD07F68}">
      <dgm:prSet custT="1"/>
      <dgm:spPr>
        <a:solidFill>
          <a:srgbClr val="62CE9D"/>
        </a:solidFill>
      </dgm:spPr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Длительное ожидание ответа от спортивной школы о точной дате прохождения тестирования детьми (минимум 1 неделя);</a:t>
          </a:r>
        </a:p>
      </dgm:t>
    </dgm:pt>
    <dgm:pt modelId="{1B3403BF-A895-4DF2-A42A-5DE63CA2EE8E}" type="parTrans" cxnId="{B898F590-37E1-4932-A529-141237F0F9D6}">
      <dgm:prSet/>
      <dgm:spPr/>
      <dgm:t>
        <a:bodyPr/>
        <a:lstStyle/>
        <a:p>
          <a:endParaRPr lang="ru-RU"/>
        </a:p>
      </dgm:t>
    </dgm:pt>
    <dgm:pt modelId="{CCF93DD1-11DB-4BEF-B94F-9E847356B198}" type="sibTrans" cxnId="{B898F590-37E1-4932-A529-141237F0F9D6}">
      <dgm:prSet/>
      <dgm:spPr/>
      <dgm:t>
        <a:bodyPr/>
        <a:lstStyle/>
        <a:p>
          <a:endParaRPr lang="ru-RU"/>
        </a:p>
      </dgm:t>
    </dgm:pt>
    <dgm:pt modelId="{9AD736DC-B0DA-41FC-8F6D-DE7371821F86}">
      <dgm:prSet/>
      <dgm:spPr>
        <a:solidFill>
          <a:srgbClr val="62CE9D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Не</a:t>
          </a:r>
          <a:r>
            <a:rPr lang="ru-RU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все заявленные дети могут сдать нормативы комплекса ГТО  (80-90%);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C10ECA-6723-4715-8668-C5D1330B0F9D}" type="parTrans" cxnId="{4FACED3C-300F-4025-90B9-C8A21E55C397}">
      <dgm:prSet/>
      <dgm:spPr/>
      <dgm:t>
        <a:bodyPr/>
        <a:lstStyle/>
        <a:p>
          <a:endParaRPr lang="ru-RU"/>
        </a:p>
      </dgm:t>
    </dgm:pt>
    <dgm:pt modelId="{C3B5057E-6A7E-4D9B-9DAC-D0578CF094B6}" type="sibTrans" cxnId="{4FACED3C-300F-4025-90B9-C8A21E55C397}">
      <dgm:prSet/>
      <dgm:spPr/>
      <dgm:t>
        <a:bodyPr/>
        <a:lstStyle/>
        <a:p>
          <a:endParaRPr lang="ru-RU"/>
        </a:p>
      </dgm:t>
    </dgm:pt>
    <dgm:pt modelId="{D935D19F-00AF-4350-968B-791EE985C83A}">
      <dgm:prSet custT="1"/>
      <dgm:spPr>
        <a:solidFill>
          <a:srgbClr val="62CE9D"/>
        </a:solidFill>
      </dgm:spPr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r>
            <a:rPr lang="ru-RU" sz="1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отказываются от прохождения детьми комплекса ГТО;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59589A-7C0C-4701-AB82-0F26492C41E9}" type="parTrans" cxnId="{ECEF7A65-E586-441C-9B2D-468AFF267474}">
      <dgm:prSet/>
      <dgm:spPr/>
      <dgm:t>
        <a:bodyPr/>
        <a:lstStyle/>
        <a:p>
          <a:endParaRPr lang="ru-RU"/>
        </a:p>
      </dgm:t>
    </dgm:pt>
    <dgm:pt modelId="{563B8BE8-DBB7-4856-8350-0C708B38E9D7}" type="sibTrans" cxnId="{ECEF7A65-E586-441C-9B2D-468AFF267474}">
      <dgm:prSet/>
      <dgm:spPr/>
      <dgm:t>
        <a:bodyPr/>
        <a:lstStyle/>
        <a:p>
          <a:endParaRPr lang="ru-RU"/>
        </a:p>
      </dgm:t>
    </dgm:pt>
    <dgm:pt modelId="{3BAFCE56-B18C-47CC-AAD5-CA9AA21A90B7}">
      <dgm:prSet/>
      <dgm:spPr>
        <a:solidFill>
          <a:srgbClr val="62CE9D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До момента прохождения комиссии от 100% ожидаемых детей доходят 15-20%;</a:t>
          </a:r>
        </a:p>
      </dgm:t>
    </dgm:pt>
    <dgm:pt modelId="{61F5FB7C-6B2E-453C-AA67-7359748CDD03}" type="parTrans" cxnId="{B9D56F54-409A-4A01-9E1E-614675030110}">
      <dgm:prSet/>
      <dgm:spPr/>
      <dgm:t>
        <a:bodyPr/>
        <a:lstStyle/>
        <a:p>
          <a:endParaRPr lang="ru-RU"/>
        </a:p>
      </dgm:t>
    </dgm:pt>
    <dgm:pt modelId="{5173D094-BAD1-429C-9FBC-53C35248713F}" type="sibTrans" cxnId="{B9D56F54-409A-4A01-9E1E-614675030110}">
      <dgm:prSet/>
      <dgm:spPr/>
      <dgm:t>
        <a:bodyPr/>
        <a:lstStyle/>
        <a:p>
          <a:endParaRPr lang="ru-RU"/>
        </a:p>
      </dgm:t>
    </dgm:pt>
    <dgm:pt modelId="{1943E612-A531-4DF4-B511-883AB87CCC38}" type="pres">
      <dgm:prSet presAssocID="{A5D28E9E-66B4-4A69-B6A7-7E7A68677332}" presName="linearFlow" presStyleCnt="0">
        <dgm:presLayoutVars>
          <dgm:dir/>
          <dgm:resizeHandles val="exact"/>
        </dgm:presLayoutVars>
      </dgm:prSet>
      <dgm:spPr/>
    </dgm:pt>
    <dgm:pt modelId="{34321765-3D19-4059-BB16-DF2516FFA162}" type="pres">
      <dgm:prSet presAssocID="{D6C7C7F1-6082-46D4-A230-11254C657D74}" presName="composite" presStyleCnt="0"/>
      <dgm:spPr/>
    </dgm:pt>
    <dgm:pt modelId="{9F3B8C8D-CC13-4D4E-91B8-CA386950B3C0}" type="pres">
      <dgm:prSet presAssocID="{D6C7C7F1-6082-46D4-A230-11254C657D74}" presName="imgShp" presStyleLbl="fgImgPlace1" presStyleIdx="0" presStyleCnt="7"/>
      <dgm:spPr/>
    </dgm:pt>
    <dgm:pt modelId="{C8D20DA3-DA01-486F-979C-0C3231ED33FC}" type="pres">
      <dgm:prSet presAssocID="{D6C7C7F1-6082-46D4-A230-11254C657D74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FF99F-9208-43F1-97B2-24EF674DFE9F}" type="pres">
      <dgm:prSet presAssocID="{2B3ECD56-44F8-48B6-AF08-CF7144925F22}" presName="spacing" presStyleCnt="0"/>
      <dgm:spPr/>
    </dgm:pt>
    <dgm:pt modelId="{D688EE96-607A-4835-948F-1C46F15F5EFD}" type="pres">
      <dgm:prSet presAssocID="{D935D19F-00AF-4350-968B-791EE985C83A}" presName="composite" presStyleCnt="0"/>
      <dgm:spPr/>
    </dgm:pt>
    <dgm:pt modelId="{E28889A2-B661-4C05-AC6B-4AF7E111CFDD}" type="pres">
      <dgm:prSet presAssocID="{D935D19F-00AF-4350-968B-791EE985C83A}" presName="imgShp" presStyleLbl="fgImgPlace1" presStyleIdx="1" presStyleCnt="7"/>
      <dgm:spPr/>
    </dgm:pt>
    <dgm:pt modelId="{3D4BA1FA-5FC6-4F06-8FD9-F6495C39BB46}" type="pres">
      <dgm:prSet presAssocID="{D935D19F-00AF-4350-968B-791EE985C83A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7135E-DA04-4D32-B93D-C92F598945D7}" type="pres">
      <dgm:prSet presAssocID="{563B8BE8-DBB7-4856-8350-0C708B38E9D7}" presName="spacing" presStyleCnt="0"/>
      <dgm:spPr/>
    </dgm:pt>
    <dgm:pt modelId="{15AF71A1-3BA1-44FA-97F1-383898F0A446}" type="pres">
      <dgm:prSet presAssocID="{74EBAA15-9413-4520-A401-39EEC55B45FF}" presName="composite" presStyleCnt="0"/>
      <dgm:spPr/>
    </dgm:pt>
    <dgm:pt modelId="{35371953-2E4D-450F-BFFE-FC59330C6B9A}" type="pres">
      <dgm:prSet presAssocID="{74EBAA15-9413-4520-A401-39EEC55B45FF}" presName="imgShp" presStyleLbl="fgImgPlace1" presStyleIdx="2" presStyleCnt="7"/>
      <dgm:spPr/>
    </dgm:pt>
    <dgm:pt modelId="{B603CBB0-0754-423B-AAED-F32055131551}" type="pres">
      <dgm:prSet presAssocID="{74EBAA15-9413-4520-A401-39EEC55B45FF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48D73-E1EC-4DC2-853F-113A0B78B70B}" type="pres">
      <dgm:prSet presAssocID="{1D5F00BF-0B73-451C-9093-476A003A2C21}" presName="spacing" presStyleCnt="0"/>
      <dgm:spPr/>
    </dgm:pt>
    <dgm:pt modelId="{9FDC7A84-DB77-49EE-B964-21A15E0C65AD}" type="pres">
      <dgm:prSet presAssocID="{2E46DA9E-2ADD-4B34-A3DA-B70A73BB2C1D}" presName="composite" presStyleCnt="0"/>
      <dgm:spPr/>
    </dgm:pt>
    <dgm:pt modelId="{FD9BE836-1940-4EEE-92D4-FB0BB3B67EA3}" type="pres">
      <dgm:prSet presAssocID="{2E46DA9E-2ADD-4B34-A3DA-B70A73BB2C1D}" presName="imgShp" presStyleLbl="fgImgPlace1" presStyleIdx="3" presStyleCnt="7"/>
      <dgm:spPr/>
    </dgm:pt>
    <dgm:pt modelId="{6C523ADB-0E17-48EF-81F0-F056C70D18AC}" type="pres">
      <dgm:prSet presAssocID="{2E46DA9E-2ADD-4B34-A3DA-B70A73BB2C1D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C5D47-2D82-4FFE-8F7E-DA9359748610}" type="pres">
      <dgm:prSet presAssocID="{2D9C341F-333B-4CB3-B76D-A2F5F5E06906}" presName="spacing" presStyleCnt="0"/>
      <dgm:spPr/>
    </dgm:pt>
    <dgm:pt modelId="{EBE309B0-6260-4B44-B821-F52EDFA88099}" type="pres">
      <dgm:prSet presAssocID="{C43FBB5A-894D-41B3-BA9E-9BF3CCD07F68}" presName="composite" presStyleCnt="0"/>
      <dgm:spPr/>
    </dgm:pt>
    <dgm:pt modelId="{5FFC34F5-540A-4FA4-A738-C86DA0CCCA1C}" type="pres">
      <dgm:prSet presAssocID="{C43FBB5A-894D-41B3-BA9E-9BF3CCD07F68}" presName="imgShp" presStyleLbl="fgImgPlace1" presStyleIdx="4" presStyleCnt="7"/>
      <dgm:spPr/>
    </dgm:pt>
    <dgm:pt modelId="{FECB171A-A71D-4419-8923-9E2855C149A2}" type="pres">
      <dgm:prSet presAssocID="{C43FBB5A-894D-41B3-BA9E-9BF3CCD07F68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4E892-79A5-4ACE-8097-CBCD65F867AC}" type="pres">
      <dgm:prSet presAssocID="{CCF93DD1-11DB-4BEF-B94F-9E847356B198}" presName="spacing" presStyleCnt="0"/>
      <dgm:spPr/>
    </dgm:pt>
    <dgm:pt modelId="{D7484B55-1028-4729-9D30-7A03EEA80F67}" type="pres">
      <dgm:prSet presAssocID="{9AD736DC-B0DA-41FC-8F6D-DE7371821F86}" presName="composite" presStyleCnt="0"/>
      <dgm:spPr/>
    </dgm:pt>
    <dgm:pt modelId="{B5A74FB1-7175-4DC1-B784-CF6379D40F0E}" type="pres">
      <dgm:prSet presAssocID="{9AD736DC-B0DA-41FC-8F6D-DE7371821F86}" presName="imgShp" presStyleLbl="fgImgPlace1" presStyleIdx="5" presStyleCnt="7"/>
      <dgm:spPr/>
    </dgm:pt>
    <dgm:pt modelId="{8C987F8C-8D04-401F-96E9-6EE3CCE11616}" type="pres">
      <dgm:prSet presAssocID="{9AD736DC-B0DA-41FC-8F6D-DE7371821F86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F6D2D-5349-473D-8FF2-85191F45E8F9}" type="pres">
      <dgm:prSet presAssocID="{C3B5057E-6A7E-4D9B-9DAC-D0578CF094B6}" presName="spacing" presStyleCnt="0"/>
      <dgm:spPr/>
    </dgm:pt>
    <dgm:pt modelId="{31176CDF-DA77-47AC-89B1-66F1729B697D}" type="pres">
      <dgm:prSet presAssocID="{3BAFCE56-B18C-47CC-AAD5-CA9AA21A90B7}" presName="composite" presStyleCnt="0"/>
      <dgm:spPr/>
    </dgm:pt>
    <dgm:pt modelId="{2A440D0E-E28E-49B6-9B7B-BE7975D8AB31}" type="pres">
      <dgm:prSet presAssocID="{3BAFCE56-B18C-47CC-AAD5-CA9AA21A90B7}" presName="imgShp" presStyleLbl="fgImgPlace1" presStyleIdx="6" presStyleCnt="7"/>
      <dgm:spPr/>
    </dgm:pt>
    <dgm:pt modelId="{D09F2F29-4B21-4B52-AB39-C39F98F34605}" type="pres">
      <dgm:prSet presAssocID="{3BAFCE56-B18C-47CC-AAD5-CA9AA21A90B7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EF7A65-E586-441C-9B2D-468AFF267474}" srcId="{A5D28E9E-66B4-4A69-B6A7-7E7A68677332}" destId="{D935D19F-00AF-4350-968B-791EE985C83A}" srcOrd="1" destOrd="0" parTransId="{C059589A-7C0C-4701-AB82-0F26492C41E9}" sibTransId="{563B8BE8-DBB7-4856-8350-0C708B38E9D7}"/>
    <dgm:cxn modelId="{746BF1FB-3D7B-4437-8EF9-A62E456B4C0D}" srcId="{A5D28E9E-66B4-4A69-B6A7-7E7A68677332}" destId="{74EBAA15-9413-4520-A401-39EEC55B45FF}" srcOrd="2" destOrd="0" parTransId="{BC63AD47-DF5B-4C08-A5EA-5249BB25EB86}" sibTransId="{1D5F00BF-0B73-451C-9093-476A003A2C21}"/>
    <dgm:cxn modelId="{9A0A57F9-8FEC-4CDC-AF27-EB8E3A1720A6}" type="presOf" srcId="{D6C7C7F1-6082-46D4-A230-11254C657D74}" destId="{C8D20DA3-DA01-486F-979C-0C3231ED33FC}" srcOrd="0" destOrd="0" presId="urn:microsoft.com/office/officeart/2005/8/layout/vList3"/>
    <dgm:cxn modelId="{81D74104-EF5E-4681-8A67-8B1D3E632E84}" type="presOf" srcId="{9AD736DC-B0DA-41FC-8F6D-DE7371821F86}" destId="{8C987F8C-8D04-401F-96E9-6EE3CCE11616}" srcOrd="0" destOrd="0" presId="urn:microsoft.com/office/officeart/2005/8/layout/vList3"/>
    <dgm:cxn modelId="{A0C65EFB-0680-4A08-89B0-D922D78F0D4E}" type="presOf" srcId="{C43FBB5A-894D-41B3-BA9E-9BF3CCD07F68}" destId="{FECB171A-A71D-4419-8923-9E2855C149A2}" srcOrd="0" destOrd="0" presId="urn:microsoft.com/office/officeart/2005/8/layout/vList3"/>
    <dgm:cxn modelId="{E0712831-F89D-4C5F-B616-460EC46098C6}" type="presOf" srcId="{A5D28E9E-66B4-4A69-B6A7-7E7A68677332}" destId="{1943E612-A531-4DF4-B511-883AB87CCC38}" srcOrd="0" destOrd="0" presId="urn:microsoft.com/office/officeart/2005/8/layout/vList3"/>
    <dgm:cxn modelId="{B9D56F54-409A-4A01-9E1E-614675030110}" srcId="{A5D28E9E-66B4-4A69-B6A7-7E7A68677332}" destId="{3BAFCE56-B18C-47CC-AAD5-CA9AA21A90B7}" srcOrd="6" destOrd="0" parTransId="{61F5FB7C-6B2E-453C-AA67-7359748CDD03}" sibTransId="{5173D094-BAD1-429C-9FBC-53C35248713F}"/>
    <dgm:cxn modelId="{7D311FBD-214C-471B-8B41-C6F48D8F5DDD}" type="presOf" srcId="{D935D19F-00AF-4350-968B-791EE985C83A}" destId="{3D4BA1FA-5FC6-4F06-8FD9-F6495C39BB46}" srcOrd="0" destOrd="0" presId="urn:microsoft.com/office/officeart/2005/8/layout/vList3"/>
    <dgm:cxn modelId="{BBFC4F96-93B5-45AE-A5A4-9A09985AF27C}" srcId="{A5D28E9E-66B4-4A69-B6A7-7E7A68677332}" destId="{2E46DA9E-2ADD-4B34-A3DA-B70A73BB2C1D}" srcOrd="3" destOrd="0" parTransId="{835A2456-696B-4B97-94F3-4D1F308C4A4A}" sibTransId="{2D9C341F-333B-4CB3-B76D-A2F5F5E06906}"/>
    <dgm:cxn modelId="{D2ACDCFB-1A90-47CE-B963-91D853807BAA}" type="presOf" srcId="{74EBAA15-9413-4520-A401-39EEC55B45FF}" destId="{B603CBB0-0754-423B-AAED-F32055131551}" srcOrd="0" destOrd="0" presId="urn:microsoft.com/office/officeart/2005/8/layout/vList3"/>
    <dgm:cxn modelId="{4FACED3C-300F-4025-90B9-C8A21E55C397}" srcId="{A5D28E9E-66B4-4A69-B6A7-7E7A68677332}" destId="{9AD736DC-B0DA-41FC-8F6D-DE7371821F86}" srcOrd="5" destOrd="0" parTransId="{32C10ECA-6723-4715-8668-C5D1330B0F9D}" sibTransId="{C3B5057E-6A7E-4D9B-9DAC-D0578CF094B6}"/>
    <dgm:cxn modelId="{CF83542A-7E9E-4EAB-A4DE-BB48B9BE6EC8}" type="presOf" srcId="{3BAFCE56-B18C-47CC-AAD5-CA9AA21A90B7}" destId="{D09F2F29-4B21-4B52-AB39-C39F98F34605}" srcOrd="0" destOrd="0" presId="urn:microsoft.com/office/officeart/2005/8/layout/vList3"/>
    <dgm:cxn modelId="{AC5B3143-9D1E-431B-86F4-6B9F19CF5155}" srcId="{A5D28E9E-66B4-4A69-B6A7-7E7A68677332}" destId="{D6C7C7F1-6082-46D4-A230-11254C657D74}" srcOrd="0" destOrd="0" parTransId="{A72D5F14-CF0D-4D24-9033-70349E0E264F}" sibTransId="{2B3ECD56-44F8-48B6-AF08-CF7144925F22}"/>
    <dgm:cxn modelId="{B898F590-37E1-4932-A529-141237F0F9D6}" srcId="{A5D28E9E-66B4-4A69-B6A7-7E7A68677332}" destId="{C43FBB5A-894D-41B3-BA9E-9BF3CCD07F68}" srcOrd="4" destOrd="0" parTransId="{1B3403BF-A895-4DF2-A42A-5DE63CA2EE8E}" sibTransId="{CCF93DD1-11DB-4BEF-B94F-9E847356B198}"/>
    <dgm:cxn modelId="{9DD95479-1296-484B-96F9-912CF552716D}" type="presOf" srcId="{2E46DA9E-2ADD-4B34-A3DA-B70A73BB2C1D}" destId="{6C523ADB-0E17-48EF-81F0-F056C70D18AC}" srcOrd="0" destOrd="0" presId="urn:microsoft.com/office/officeart/2005/8/layout/vList3"/>
    <dgm:cxn modelId="{1EDBD1B2-D184-476E-BC5B-4BBFEC3CDC2E}" type="presParOf" srcId="{1943E612-A531-4DF4-B511-883AB87CCC38}" destId="{34321765-3D19-4059-BB16-DF2516FFA162}" srcOrd="0" destOrd="0" presId="urn:microsoft.com/office/officeart/2005/8/layout/vList3"/>
    <dgm:cxn modelId="{C46E8C14-EBFE-44D1-8733-C589384004F5}" type="presParOf" srcId="{34321765-3D19-4059-BB16-DF2516FFA162}" destId="{9F3B8C8D-CC13-4D4E-91B8-CA386950B3C0}" srcOrd="0" destOrd="0" presId="urn:microsoft.com/office/officeart/2005/8/layout/vList3"/>
    <dgm:cxn modelId="{C00BEC66-E12E-4FDD-AB3C-9FE42D6349BD}" type="presParOf" srcId="{34321765-3D19-4059-BB16-DF2516FFA162}" destId="{C8D20DA3-DA01-486F-979C-0C3231ED33FC}" srcOrd="1" destOrd="0" presId="urn:microsoft.com/office/officeart/2005/8/layout/vList3"/>
    <dgm:cxn modelId="{2D0EB7C8-8219-4BBE-A119-9A5FE7FCACDA}" type="presParOf" srcId="{1943E612-A531-4DF4-B511-883AB87CCC38}" destId="{84FFF99F-9208-43F1-97B2-24EF674DFE9F}" srcOrd="1" destOrd="0" presId="urn:microsoft.com/office/officeart/2005/8/layout/vList3"/>
    <dgm:cxn modelId="{C9DCA3F5-EE7F-4A99-A6BB-CEEFDA1F53BB}" type="presParOf" srcId="{1943E612-A531-4DF4-B511-883AB87CCC38}" destId="{D688EE96-607A-4835-948F-1C46F15F5EFD}" srcOrd="2" destOrd="0" presId="urn:microsoft.com/office/officeart/2005/8/layout/vList3"/>
    <dgm:cxn modelId="{BB06A077-D75C-42CE-A457-7CB9F2CD490A}" type="presParOf" srcId="{D688EE96-607A-4835-948F-1C46F15F5EFD}" destId="{E28889A2-B661-4C05-AC6B-4AF7E111CFDD}" srcOrd="0" destOrd="0" presId="urn:microsoft.com/office/officeart/2005/8/layout/vList3"/>
    <dgm:cxn modelId="{1FBFDD5F-8448-4BF2-BC7D-8A5B4C569D66}" type="presParOf" srcId="{D688EE96-607A-4835-948F-1C46F15F5EFD}" destId="{3D4BA1FA-5FC6-4F06-8FD9-F6495C39BB46}" srcOrd="1" destOrd="0" presId="urn:microsoft.com/office/officeart/2005/8/layout/vList3"/>
    <dgm:cxn modelId="{777D8384-21FD-4804-B203-F69DCB947A5D}" type="presParOf" srcId="{1943E612-A531-4DF4-B511-883AB87CCC38}" destId="{8837135E-DA04-4D32-B93D-C92F598945D7}" srcOrd="3" destOrd="0" presId="urn:microsoft.com/office/officeart/2005/8/layout/vList3"/>
    <dgm:cxn modelId="{76C214B5-D82E-4B6F-81B1-39D173F7238E}" type="presParOf" srcId="{1943E612-A531-4DF4-B511-883AB87CCC38}" destId="{15AF71A1-3BA1-44FA-97F1-383898F0A446}" srcOrd="4" destOrd="0" presId="urn:microsoft.com/office/officeart/2005/8/layout/vList3"/>
    <dgm:cxn modelId="{827FDD79-E077-4B4D-B1F1-182BC262CC11}" type="presParOf" srcId="{15AF71A1-3BA1-44FA-97F1-383898F0A446}" destId="{35371953-2E4D-450F-BFFE-FC59330C6B9A}" srcOrd="0" destOrd="0" presId="urn:microsoft.com/office/officeart/2005/8/layout/vList3"/>
    <dgm:cxn modelId="{1A0982BB-7355-4D47-9C19-AE18911C7C67}" type="presParOf" srcId="{15AF71A1-3BA1-44FA-97F1-383898F0A446}" destId="{B603CBB0-0754-423B-AAED-F32055131551}" srcOrd="1" destOrd="0" presId="urn:microsoft.com/office/officeart/2005/8/layout/vList3"/>
    <dgm:cxn modelId="{04B9AED7-A8E9-4ABD-8623-A5BF2AB2BD87}" type="presParOf" srcId="{1943E612-A531-4DF4-B511-883AB87CCC38}" destId="{03F48D73-E1EC-4DC2-853F-113A0B78B70B}" srcOrd="5" destOrd="0" presId="urn:microsoft.com/office/officeart/2005/8/layout/vList3"/>
    <dgm:cxn modelId="{2583757F-6F32-4E9B-9CF5-F0B29C5D19B3}" type="presParOf" srcId="{1943E612-A531-4DF4-B511-883AB87CCC38}" destId="{9FDC7A84-DB77-49EE-B964-21A15E0C65AD}" srcOrd="6" destOrd="0" presId="urn:microsoft.com/office/officeart/2005/8/layout/vList3"/>
    <dgm:cxn modelId="{C5FDC51D-7F69-4493-AFB4-2C171F4B5BA3}" type="presParOf" srcId="{9FDC7A84-DB77-49EE-B964-21A15E0C65AD}" destId="{FD9BE836-1940-4EEE-92D4-FB0BB3B67EA3}" srcOrd="0" destOrd="0" presId="urn:microsoft.com/office/officeart/2005/8/layout/vList3"/>
    <dgm:cxn modelId="{53353FE0-B8AB-4689-8F4A-C845BD0154CF}" type="presParOf" srcId="{9FDC7A84-DB77-49EE-B964-21A15E0C65AD}" destId="{6C523ADB-0E17-48EF-81F0-F056C70D18AC}" srcOrd="1" destOrd="0" presId="urn:microsoft.com/office/officeart/2005/8/layout/vList3"/>
    <dgm:cxn modelId="{EF503DBC-BCB1-45E1-B329-C89B612E40E1}" type="presParOf" srcId="{1943E612-A531-4DF4-B511-883AB87CCC38}" destId="{AABC5D47-2D82-4FFE-8F7E-DA9359748610}" srcOrd="7" destOrd="0" presId="urn:microsoft.com/office/officeart/2005/8/layout/vList3"/>
    <dgm:cxn modelId="{C993659C-4AE4-4EB0-AFCF-439F2CEB7A2A}" type="presParOf" srcId="{1943E612-A531-4DF4-B511-883AB87CCC38}" destId="{EBE309B0-6260-4B44-B821-F52EDFA88099}" srcOrd="8" destOrd="0" presId="urn:microsoft.com/office/officeart/2005/8/layout/vList3"/>
    <dgm:cxn modelId="{FF0C4EF3-0350-468F-A5BE-3EEFC6B9918E}" type="presParOf" srcId="{EBE309B0-6260-4B44-B821-F52EDFA88099}" destId="{5FFC34F5-540A-4FA4-A738-C86DA0CCCA1C}" srcOrd="0" destOrd="0" presId="urn:microsoft.com/office/officeart/2005/8/layout/vList3"/>
    <dgm:cxn modelId="{19030DFF-2BC0-4A10-9217-DA27B0ABCFE3}" type="presParOf" srcId="{EBE309B0-6260-4B44-B821-F52EDFA88099}" destId="{FECB171A-A71D-4419-8923-9E2855C149A2}" srcOrd="1" destOrd="0" presId="urn:microsoft.com/office/officeart/2005/8/layout/vList3"/>
    <dgm:cxn modelId="{B5658379-5670-4018-A8AB-7F3E4FE252B9}" type="presParOf" srcId="{1943E612-A531-4DF4-B511-883AB87CCC38}" destId="{3FF4E892-79A5-4ACE-8097-CBCD65F867AC}" srcOrd="9" destOrd="0" presId="urn:microsoft.com/office/officeart/2005/8/layout/vList3"/>
    <dgm:cxn modelId="{21BFAD09-19E0-40A4-BE21-30D4839205B9}" type="presParOf" srcId="{1943E612-A531-4DF4-B511-883AB87CCC38}" destId="{D7484B55-1028-4729-9D30-7A03EEA80F67}" srcOrd="10" destOrd="0" presId="urn:microsoft.com/office/officeart/2005/8/layout/vList3"/>
    <dgm:cxn modelId="{11896DDE-03B7-4215-B1AF-82B243805591}" type="presParOf" srcId="{D7484B55-1028-4729-9D30-7A03EEA80F67}" destId="{B5A74FB1-7175-4DC1-B784-CF6379D40F0E}" srcOrd="0" destOrd="0" presId="urn:microsoft.com/office/officeart/2005/8/layout/vList3"/>
    <dgm:cxn modelId="{A4A71132-6686-49A5-AC9F-7996FA5E7483}" type="presParOf" srcId="{D7484B55-1028-4729-9D30-7A03EEA80F67}" destId="{8C987F8C-8D04-401F-96E9-6EE3CCE11616}" srcOrd="1" destOrd="0" presId="urn:microsoft.com/office/officeart/2005/8/layout/vList3"/>
    <dgm:cxn modelId="{B3518B41-D260-423E-89D2-699FEDB44378}" type="presParOf" srcId="{1943E612-A531-4DF4-B511-883AB87CCC38}" destId="{757F6D2D-5349-473D-8FF2-85191F45E8F9}" srcOrd="11" destOrd="0" presId="urn:microsoft.com/office/officeart/2005/8/layout/vList3"/>
    <dgm:cxn modelId="{5A64D48B-D8C4-4B54-80F6-199372A1870E}" type="presParOf" srcId="{1943E612-A531-4DF4-B511-883AB87CCC38}" destId="{31176CDF-DA77-47AC-89B1-66F1729B697D}" srcOrd="12" destOrd="0" presId="urn:microsoft.com/office/officeart/2005/8/layout/vList3"/>
    <dgm:cxn modelId="{A99A5B04-798D-46B8-B434-010B1F6DA7E1}" type="presParOf" srcId="{31176CDF-DA77-47AC-89B1-66F1729B697D}" destId="{2A440D0E-E28E-49B6-9B7B-BE7975D8AB31}" srcOrd="0" destOrd="0" presId="urn:microsoft.com/office/officeart/2005/8/layout/vList3"/>
    <dgm:cxn modelId="{2F21BA58-C791-4F18-8832-7F0D3052F7F9}" type="presParOf" srcId="{31176CDF-DA77-47AC-89B1-66F1729B697D}" destId="{D09F2F29-4B21-4B52-AB39-C39F98F3460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771B1E-187E-4884-AA5A-1EFD7A9E894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FC8B7B-7E04-4A8C-9133-E57F0A2E6D57}">
      <dgm:prSet phldrT="[Текст]"/>
      <dgm:spPr>
        <a:solidFill>
          <a:srgbClr val="62CE9D"/>
        </a:solidFill>
      </dgm:spPr>
      <dgm:t>
        <a:bodyPr/>
        <a:lstStyle/>
        <a:p>
          <a:r>
            <a:rPr lang="ru-RU" b="1" u="sng" dirty="0"/>
            <a:t>В 2.7 раз </a:t>
          </a:r>
        </a:p>
        <a:p>
          <a:r>
            <a:rPr lang="ru-RU" b="0" i="1" u="none" dirty="0"/>
            <a:t>(с 27 до 10 дней)</a:t>
          </a:r>
        </a:p>
        <a:p>
          <a:endParaRPr lang="ru-RU" b="1" u="sng" dirty="0"/>
        </a:p>
        <a:p>
          <a:r>
            <a:rPr lang="ru-RU" dirty="0"/>
            <a:t>сократилось время на организационные вопросы по сдаче детьми дошкольного возраста норм ГТО;</a:t>
          </a:r>
        </a:p>
      </dgm:t>
    </dgm:pt>
    <dgm:pt modelId="{B2DABF30-329C-49B5-A631-78625F27FE4B}" type="parTrans" cxnId="{4B186CF9-A7AB-43FC-B2C1-81FF9EED673A}">
      <dgm:prSet/>
      <dgm:spPr/>
      <dgm:t>
        <a:bodyPr/>
        <a:lstStyle/>
        <a:p>
          <a:endParaRPr lang="ru-RU"/>
        </a:p>
      </dgm:t>
    </dgm:pt>
    <dgm:pt modelId="{FEAA7296-E3B5-4E08-B3A5-4F1328784B1D}" type="sibTrans" cxnId="{4B186CF9-A7AB-43FC-B2C1-81FF9EED673A}">
      <dgm:prSet/>
      <dgm:spPr/>
      <dgm:t>
        <a:bodyPr/>
        <a:lstStyle/>
        <a:p>
          <a:endParaRPr lang="ru-RU"/>
        </a:p>
      </dgm:t>
    </dgm:pt>
    <dgm:pt modelId="{BA68FBF3-19D3-4D50-8D3C-782843376613}">
      <dgm:prSet phldrT="[Текст]"/>
      <dgm:spPr>
        <a:solidFill>
          <a:srgbClr val="62CE9D"/>
        </a:solidFill>
      </dgm:spPr>
      <dgm:t>
        <a:bodyPr/>
        <a:lstStyle/>
        <a:p>
          <a:r>
            <a:rPr lang="ru-RU" b="1" u="sng" dirty="0"/>
            <a:t>На 100% снизилось</a:t>
          </a:r>
        </a:p>
        <a:p>
          <a:r>
            <a:rPr lang="ru-RU" b="0" i="1" u="none" dirty="0"/>
            <a:t>(с 20 до 0 жалоб)</a:t>
          </a:r>
        </a:p>
        <a:p>
          <a:r>
            <a:rPr lang="ru-RU" b="1" u="sng" dirty="0"/>
            <a:t> </a:t>
          </a:r>
        </a:p>
        <a:p>
          <a:r>
            <a:rPr lang="ru-RU" dirty="0"/>
            <a:t>количество жалоб со стороны родителей на сложный процесс сдачи детьми дошкольного возраста норм ГТО;</a:t>
          </a:r>
        </a:p>
      </dgm:t>
    </dgm:pt>
    <dgm:pt modelId="{AA60B93E-781E-4FB6-B62D-E407E4AC9D9A}" type="parTrans" cxnId="{6C6267E9-B175-42FA-8817-EF4BC9BA0AE7}">
      <dgm:prSet/>
      <dgm:spPr/>
      <dgm:t>
        <a:bodyPr/>
        <a:lstStyle/>
        <a:p>
          <a:endParaRPr lang="ru-RU"/>
        </a:p>
      </dgm:t>
    </dgm:pt>
    <dgm:pt modelId="{04AF4867-EB72-4ED6-BDCE-3B305E4DAD52}" type="sibTrans" cxnId="{6C6267E9-B175-42FA-8817-EF4BC9BA0AE7}">
      <dgm:prSet/>
      <dgm:spPr/>
      <dgm:t>
        <a:bodyPr/>
        <a:lstStyle/>
        <a:p>
          <a:endParaRPr lang="ru-RU"/>
        </a:p>
      </dgm:t>
    </dgm:pt>
    <dgm:pt modelId="{9AB0BB98-764B-4000-95EF-4B23BFB25378}">
      <dgm:prSet phldrT="[Текст]"/>
      <dgm:spPr>
        <a:solidFill>
          <a:srgbClr val="62CE9D"/>
        </a:solidFill>
      </dgm:spPr>
      <dgm:t>
        <a:bodyPr/>
        <a:lstStyle/>
        <a:p>
          <a:r>
            <a:rPr lang="ru-RU" b="1" u="sng" dirty="0"/>
            <a:t>В 5 раз </a:t>
          </a:r>
        </a:p>
        <a:p>
          <a:r>
            <a:rPr lang="ru-RU" b="0" i="1" u="none" dirty="0"/>
            <a:t>(с 4 до 15 детей)</a:t>
          </a:r>
        </a:p>
        <a:p>
          <a:endParaRPr lang="ru-RU" b="1" u="sng" dirty="0"/>
        </a:p>
        <a:p>
          <a:r>
            <a:rPr lang="ru-RU" dirty="0"/>
            <a:t>увеличилось количество детей дошкольного возраста, принимающих участие в сдачи нормативов комплекса ГТО;</a:t>
          </a:r>
        </a:p>
      </dgm:t>
    </dgm:pt>
    <dgm:pt modelId="{1B5E396C-1C9B-4083-80AB-3C5268AD8E43}" type="parTrans" cxnId="{5FC7BC02-1402-4FB5-AB67-576F5E1CA418}">
      <dgm:prSet/>
      <dgm:spPr/>
      <dgm:t>
        <a:bodyPr/>
        <a:lstStyle/>
        <a:p>
          <a:endParaRPr lang="ru-RU"/>
        </a:p>
      </dgm:t>
    </dgm:pt>
    <dgm:pt modelId="{FC7FEF60-D467-48C6-A0A0-5ABD8D9180D7}" type="sibTrans" cxnId="{5FC7BC02-1402-4FB5-AB67-576F5E1CA418}">
      <dgm:prSet/>
      <dgm:spPr/>
      <dgm:t>
        <a:bodyPr/>
        <a:lstStyle/>
        <a:p>
          <a:endParaRPr lang="ru-RU"/>
        </a:p>
      </dgm:t>
    </dgm:pt>
    <dgm:pt modelId="{2BBAC9BB-BFF4-435D-B4C1-3794E496D08B}">
      <dgm:prSet/>
      <dgm:spPr>
        <a:solidFill>
          <a:srgbClr val="62CE9D"/>
        </a:solidFill>
      </dgm:spPr>
      <dgm:t>
        <a:bodyPr/>
        <a:lstStyle/>
        <a:p>
          <a:r>
            <a:rPr lang="ru-RU" b="1" u="sng" dirty="0"/>
            <a:t>На 45 %</a:t>
          </a:r>
        </a:p>
        <a:p>
          <a:r>
            <a:rPr lang="ru-RU" b="0" i="1" u="none" dirty="0"/>
            <a:t>(С 45% до 90%) </a:t>
          </a:r>
        </a:p>
        <a:p>
          <a:endParaRPr lang="ru-RU" b="1" u="sng" dirty="0"/>
        </a:p>
        <a:p>
          <a:r>
            <a:rPr lang="ru-RU" dirty="0"/>
            <a:t>увеличились интегрированные показатели функциональных возможностей детей в процессе подготовки к сдаче норм ГТО;</a:t>
          </a:r>
        </a:p>
      </dgm:t>
    </dgm:pt>
    <dgm:pt modelId="{2B308649-B13C-44BF-99DC-CC29CA93D2A1}" type="parTrans" cxnId="{2FB1AD88-01FE-43BC-8D03-B2B56B518327}">
      <dgm:prSet/>
      <dgm:spPr/>
      <dgm:t>
        <a:bodyPr/>
        <a:lstStyle/>
        <a:p>
          <a:endParaRPr lang="ru-RU"/>
        </a:p>
      </dgm:t>
    </dgm:pt>
    <dgm:pt modelId="{655D59D5-FB06-4B1F-83C3-28BA2CB4FF2C}" type="sibTrans" cxnId="{2FB1AD88-01FE-43BC-8D03-B2B56B518327}">
      <dgm:prSet/>
      <dgm:spPr/>
      <dgm:t>
        <a:bodyPr/>
        <a:lstStyle/>
        <a:p>
          <a:endParaRPr lang="ru-RU"/>
        </a:p>
      </dgm:t>
    </dgm:pt>
    <dgm:pt modelId="{DCBDB061-63F8-4D4A-882F-5DB50D59BD01}" type="pres">
      <dgm:prSet presAssocID="{16771B1E-187E-4884-AA5A-1EFD7A9E89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D36C8D-DBBE-4748-91AD-9B0C7B796D3B}" type="pres">
      <dgm:prSet presAssocID="{D4FC8B7B-7E04-4A8C-9133-E57F0A2E6D57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C63FBBA-4DB0-451C-9D2B-A96BF548AFF8}" type="pres">
      <dgm:prSet presAssocID="{FEAA7296-E3B5-4E08-B3A5-4F1328784B1D}" presName="sibTrans" presStyleCnt="0"/>
      <dgm:spPr/>
    </dgm:pt>
    <dgm:pt modelId="{24E47763-8B14-4621-98B1-7CCB1F5A9A2E}" type="pres">
      <dgm:prSet presAssocID="{BA68FBF3-19D3-4D50-8D3C-782843376613}" presName="node" presStyleLbl="node1" presStyleIdx="1" presStyleCnt="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B2417426-A389-4026-94F1-88165EBB4423}" type="pres">
      <dgm:prSet presAssocID="{04AF4867-EB72-4ED6-BDCE-3B305E4DAD52}" presName="sibTrans" presStyleCnt="0"/>
      <dgm:spPr/>
    </dgm:pt>
    <dgm:pt modelId="{999A6A01-BDDE-4AF5-9E2C-858B72592284}" type="pres">
      <dgm:prSet presAssocID="{9AB0BB98-764B-4000-95EF-4B23BFB25378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4D7462A-01E0-419E-9337-A278640C0FE7}" type="pres">
      <dgm:prSet presAssocID="{FC7FEF60-D467-48C6-A0A0-5ABD8D9180D7}" presName="sibTrans" presStyleCnt="0"/>
      <dgm:spPr/>
    </dgm:pt>
    <dgm:pt modelId="{CE96439C-57AA-483C-AD1E-1D2AB6FD43B3}" type="pres">
      <dgm:prSet presAssocID="{2BBAC9BB-BFF4-435D-B4C1-3794E496D08B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4AA380DF-F8F4-47B5-AA96-143A2EF2A1FA}" type="presOf" srcId="{2BBAC9BB-BFF4-435D-B4C1-3794E496D08B}" destId="{CE96439C-57AA-483C-AD1E-1D2AB6FD43B3}" srcOrd="0" destOrd="0" presId="urn:microsoft.com/office/officeart/2005/8/layout/hList6"/>
    <dgm:cxn modelId="{6C6267E9-B175-42FA-8817-EF4BC9BA0AE7}" srcId="{16771B1E-187E-4884-AA5A-1EFD7A9E8941}" destId="{BA68FBF3-19D3-4D50-8D3C-782843376613}" srcOrd="1" destOrd="0" parTransId="{AA60B93E-781E-4FB6-B62D-E407E4AC9D9A}" sibTransId="{04AF4867-EB72-4ED6-BDCE-3B305E4DAD52}"/>
    <dgm:cxn modelId="{AF024A14-CFD3-47F0-8E69-079C032DDA06}" type="presOf" srcId="{16771B1E-187E-4884-AA5A-1EFD7A9E8941}" destId="{DCBDB061-63F8-4D4A-882F-5DB50D59BD01}" srcOrd="0" destOrd="0" presId="urn:microsoft.com/office/officeart/2005/8/layout/hList6"/>
    <dgm:cxn modelId="{4B186CF9-A7AB-43FC-B2C1-81FF9EED673A}" srcId="{16771B1E-187E-4884-AA5A-1EFD7A9E8941}" destId="{D4FC8B7B-7E04-4A8C-9133-E57F0A2E6D57}" srcOrd="0" destOrd="0" parTransId="{B2DABF30-329C-49B5-A631-78625F27FE4B}" sibTransId="{FEAA7296-E3B5-4E08-B3A5-4F1328784B1D}"/>
    <dgm:cxn modelId="{22C7F30C-4783-48F6-B122-8ED5CA6C9A2A}" type="presOf" srcId="{D4FC8B7B-7E04-4A8C-9133-E57F0A2E6D57}" destId="{C6D36C8D-DBBE-4748-91AD-9B0C7B796D3B}" srcOrd="0" destOrd="0" presId="urn:microsoft.com/office/officeart/2005/8/layout/hList6"/>
    <dgm:cxn modelId="{A6125168-F07F-4B79-A5DD-58A4BD4AFA9F}" type="presOf" srcId="{9AB0BB98-764B-4000-95EF-4B23BFB25378}" destId="{999A6A01-BDDE-4AF5-9E2C-858B72592284}" srcOrd="0" destOrd="0" presId="urn:microsoft.com/office/officeart/2005/8/layout/hList6"/>
    <dgm:cxn modelId="{5FC7BC02-1402-4FB5-AB67-576F5E1CA418}" srcId="{16771B1E-187E-4884-AA5A-1EFD7A9E8941}" destId="{9AB0BB98-764B-4000-95EF-4B23BFB25378}" srcOrd="2" destOrd="0" parTransId="{1B5E396C-1C9B-4083-80AB-3C5268AD8E43}" sibTransId="{FC7FEF60-D467-48C6-A0A0-5ABD8D9180D7}"/>
    <dgm:cxn modelId="{D832D085-25B2-40D0-A996-2861159598C2}" type="presOf" srcId="{BA68FBF3-19D3-4D50-8D3C-782843376613}" destId="{24E47763-8B14-4621-98B1-7CCB1F5A9A2E}" srcOrd="0" destOrd="0" presId="urn:microsoft.com/office/officeart/2005/8/layout/hList6"/>
    <dgm:cxn modelId="{2FB1AD88-01FE-43BC-8D03-B2B56B518327}" srcId="{16771B1E-187E-4884-AA5A-1EFD7A9E8941}" destId="{2BBAC9BB-BFF4-435D-B4C1-3794E496D08B}" srcOrd="3" destOrd="0" parTransId="{2B308649-B13C-44BF-99DC-CC29CA93D2A1}" sibTransId="{655D59D5-FB06-4B1F-83C3-28BA2CB4FF2C}"/>
    <dgm:cxn modelId="{3FC0ED20-8976-4665-9CCB-9C2D000F3CC3}" type="presParOf" srcId="{DCBDB061-63F8-4D4A-882F-5DB50D59BD01}" destId="{C6D36C8D-DBBE-4748-91AD-9B0C7B796D3B}" srcOrd="0" destOrd="0" presId="urn:microsoft.com/office/officeart/2005/8/layout/hList6"/>
    <dgm:cxn modelId="{ED1BDC4E-433B-4FD0-8CA6-35EDB79C0C2F}" type="presParOf" srcId="{DCBDB061-63F8-4D4A-882F-5DB50D59BD01}" destId="{9C63FBBA-4DB0-451C-9D2B-A96BF548AFF8}" srcOrd="1" destOrd="0" presId="urn:microsoft.com/office/officeart/2005/8/layout/hList6"/>
    <dgm:cxn modelId="{23D473D9-1CAC-4B71-BAEF-00C9FF7DACE1}" type="presParOf" srcId="{DCBDB061-63F8-4D4A-882F-5DB50D59BD01}" destId="{24E47763-8B14-4621-98B1-7CCB1F5A9A2E}" srcOrd="2" destOrd="0" presId="urn:microsoft.com/office/officeart/2005/8/layout/hList6"/>
    <dgm:cxn modelId="{F93AF5D6-CF3B-4895-922E-15AC1EF81BAD}" type="presParOf" srcId="{DCBDB061-63F8-4D4A-882F-5DB50D59BD01}" destId="{B2417426-A389-4026-94F1-88165EBB4423}" srcOrd="3" destOrd="0" presId="urn:microsoft.com/office/officeart/2005/8/layout/hList6"/>
    <dgm:cxn modelId="{2CB6D5C1-0FCA-41A0-8098-63C03BB26836}" type="presParOf" srcId="{DCBDB061-63F8-4D4A-882F-5DB50D59BD01}" destId="{999A6A01-BDDE-4AF5-9E2C-858B72592284}" srcOrd="4" destOrd="0" presId="urn:microsoft.com/office/officeart/2005/8/layout/hList6"/>
    <dgm:cxn modelId="{1C50E039-A4CF-4CFA-8F3F-91F87A76D20D}" type="presParOf" srcId="{DCBDB061-63F8-4D4A-882F-5DB50D59BD01}" destId="{24D7462A-01E0-419E-9337-A278640C0FE7}" srcOrd="5" destOrd="0" presId="urn:microsoft.com/office/officeart/2005/8/layout/hList6"/>
    <dgm:cxn modelId="{3B9F7E62-3072-4BD0-9598-C6058313CC05}" type="presParOf" srcId="{DCBDB061-63F8-4D4A-882F-5DB50D59BD01}" destId="{CE96439C-57AA-483C-AD1E-1D2AB6FD43B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74C18-C729-4BC5-B1FF-B0D0B4F0E612}">
      <dsp:nvSpPr>
        <dsp:cNvPr id="0" name=""/>
        <dsp:cNvSpPr/>
      </dsp:nvSpPr>
      <dsp:spPr>
        <a:xfrm>
          <a:off x="3363" y="877899"/>
          <a:ext cx="2668726" cy="1601235"/>
        </a:xfrm>
        <a:prstGeom prst="rect">
          <a:avLst/>
        </a:prstGeom>
        <a:solidFill>
          <a:srgbClr val="62CE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Длительный неструктурированный процесс подготовки детей дошкольного возраста к сдаче норм ГТО;</a:t>
          </a:r>
        </a:p>
      </dsp:txBody>
      <dsp:txXfrm>
        <a:off x="3363" y="877899"/>
        <a:ext cx="2668726" cy="1601235"/>
      </dsp:txXfrm>
    </dsp:sp>
    <dsp:sp modelId="{56375B60-70F5-4E25-90B7-4AC6C3EEF6BF}">
      <dsp:nvSpPr>
        <dsp:cNvPr id="0" name=""/>
        <dsp:cNvSpPr/>
      </dsp:nvSpPr>
      <dsp:spPr>
        <a:xfrm>
          <a:off x="2938962" y="877899"/>
          <a:ext cx="2668726" cy="1601235"/>
        </a:xfrm>
        <a:prstGeom prst="rect">
          <a:avLst/>
        </a:prstGeom>
        <a:solidFill>
          <a:srgbClr val="62CE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Жалобы со стороны родителей воспитанников на длительный процесс подготовки к сдаче норм ГТО и как следствие отказ от участия;</a:t>
          </a:r>
        </a:p>
      </dsp:txBody>
      <dsp:txXfrm>
        <a:off x="2938962" y="877899"/>
        <a:ext cx="2668726" cy="1601235"/>
      </dsp:txXfrm>
    </dsp:sp>
    <dsp:sp modelId="{8CDEF53B-DDB6-40D3-9E41-159121433BD3}">
      <dsp:nvSpPr>
        <dsp:cNvPr id="0" name=""/>
        <dsp:cNvSpPr/>
      </dsp:nvSpPr>
      <dsp:spPr>
        <a:xfrm>
          <a:off x="5874561" y="877899"/>
          <a:ext cx="2668726" cy="1601235"/>
        </a:xfrm>
        <a:prstGeom prst="rect">
          <a:avLst/>
        </a:prstGeom>
        <a:solidFill>
          <a:srgbClr val="62CE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Отсутствие единой системы подготовки к сдаче норм  ГТО;</a:t>
          </a:r>
        </a:p>
      </dsp:txBody>
      <dsp:txXfrm>
        <a:off x="5874561" y="877899"/>
        <a:ext cx="2668726" cy="1601235"/>
      </dsp:txXfrm>
    </dsp:sp>
    <dsp:sp modelId="{C1E76D4A-6C0E-4BE1-83FA-0F81036F2207}">
      <dsp:nvSpPr>
        <dsp:cNvPr id="0" name=""/>
        <dsp:cNvSpPr/>
      </dsp:nvSpPr>
      <dsp:spPr>
        <a:xfrm>
          <a:off x="8810160" y="877899"/>
          <a:ext cx="2668726" cy="1601235"/>
        </a:xfrm>
        <a:prstGeom prst="rect">
          <a:avLst/>
        </a:prstGeom>
        <a:solidFill>
          <a:srgbClr val="62CE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Сложность проведения процесса подготовки к сдаче норм ГТО;</a:t>
          </a:r>
        </a:p>
      </dsp:txBody>
      <dsp:txXfrm>
        <a:off x="8810160" y="877899"/>
        <a:ext cx="2668726" cy="1601235"/>
      </dsp:txXfrm>
    </dsp:sp>
    <dsp:sp modelId="{890C47CB-7EA9-4A92-A901-5B012B76A80C}">
      <dsp:nvSpPr>
        <dsp:cNvPr id="0" name=""/>
        <dsp:cNvSpPr/>
      </dsp:nvSpPr>
      <dsp:spPr>
        <a:xfrm>
          <a:off x="1471163" y="2746007"/>
          <a:ext cx="2668726" cy="1601235"/>
        </a:xfrm>
        <a:prstGeom prst="rect">
          <a:avLst/>
        </a:prstGeom>
        <a:solidFill>
          <a:srgbClr val="62CE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5. Низкая удовлетворенность инструктора центра сдачи норм ГТО качеством подготовки детей;</a:t>
          </a:r>
        </a:p>
      </dsp:txBody>
      <dsp:txXfrm>
        <a:off x="1471163" y="2746007"/>
        <a:ext cx="2668726" cy="1601235"/>
      </dsp:txXfrm>
    </dsp:sp>
    <dsp:sp modelId="{4AC3D7B9-F888-4D77-A902-66C92B4F0728}">
      <dsp:nvSpPr>
        <dsp:cNvPr id="0" name=""/>
        <dsp:cNvSpPr/>
      </dsp:nvSpPr>
      <dsp:spPr>
        <a:xfrm>
          <a:off x="4406762" y="2746007"/>
          <a:ext cx="2668726" cy="1601235"/>
        </a:xfrm>
        <a:prstGeom prst="rect">
          <a:avLst/>
        </a:prstGeom>
        <a:solidFill>
          <a:srgbClr val="62CE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6. Недостаток мотивации участников (родители не осознают важность и нагрузки воспринимаются как лишние тренировки);</a:t>
          </a:r>
        </a:p>
      </dsp:txBody>
      <dsp:txXfrm>
        <a:off x="4406762" y="2746007"/>
        <a:ext cx="2668726" cy="1601235"/>
      </dsp:txXfrm>
    </dsp:sp>
    <dsp:sp modelId="{BA56E340-DD2D-4A24-B59A-CD59C1938F5E}">
      <dsp:nvSpPr>
        <dsp:cNvPr id="0" name=""/>
        <dsp:cNvSpPr/>
      </dsp:nvSpPr>
      <dsp:spPr>
        <a:xfrm>
          <a:off x="7342361" y="2746007"/>
          <a:ext cx="2668726" cy="1601235"/>
        </a:xfrm>
        <a:prstGeom prst="rect">
          <a:avLst/>
        </a:prstGeom>
        <a:solidFill>
          <a:srgbClr val="62CE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7. Низкие показатели физического развития дошкольников;</a:t>
          </a:r>
        </a:p>
      </dsp:txBody>
      <dsp:txXfrm>
        <a:off x="7342361" y="2746007"/>
        <a:ext cx="2668726" cy="1601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20DA3-DA01-486F-979C-0C3231ED33FC}">
      <dsp:nvSpPr>
        <dsp:cNvPr id="0" name=""/>
        <dsp:cNvSpPr/>
      </dsp:nvSpPr>
      <dsp:spPr>
        <a:xfrm rot="10800000">
          <a:off x="2102640" y="3895"/>
          <a:ext cx="7794955" cy="556997"/>
        </a:xfrm>
        <a:prstGeom prst="homePlate">
          <a:avLst/>
        </a:prstGeom>
        <a:solidFill>
          <a:srgbClr val="62CE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62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Спортивная</a:t>
          </a:r>
          <a:r>
            <a:rPr lang="ru-RU" sz="16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школа присылает положение о проведении фестиваля ГТО дошкольниками за 1-2 недели до мероприятия (мало времени на подготовку);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41889" y="3895"/>
        <a:ext cx="7655706" cy="556997"/>
      </dsp:txXfrm>
    </dsp:sp>
    <dsp:sp modelId="{9F3B8C8D-CC13-4D4E-91B8-CA386950B3C0}">
      <dsp:nvSpPr>
        <dsp:cNvPr id="0" name=""/>
        <dsp:cNvSpPr/>
      </dsp:nvSpPr>
      <dsp:spPr>
        <a:xfrm>
          <a:off x="1824141" y="3895"/>
          <a:ext cx="556997" cy="55699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BA1FA-5FC6-4F06-8FD9-F6495C39BB46}">
      <dsp:nvSpPr>
        <dsp:cNvPr id="0" name=""/>
        <dsp:cNvSpPr/>
      </dsp:nvSpPr>
      <dsp:spPr>
        <a:xfrm rot="10800000">
          <a:off x="2102640" y="727160"/>
          <a:ext cx="7794955" cy="556997"/>
        </a:xfrm>
        <a:prstGeom prst="homePlate">
          <a:avLst/>
        </a:prstGeom>
        <a:solidFill>
          <a:srgbClr val="62CE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62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Родители</a:t>
          </a:r>
          <a:r>
            <a:rPr lang="ru-RU" sz="16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отказываются от прохождения детьми комплекса ГТО;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41889" y="727160"/>
        <a:ext cx="7655706" cy="556997"/>
      </dsp:txXfrm>
    </dsp:sp>
    <dsp:sp modelId="{E28889A2-B661-4C05-AC6B-4AF7E111CFDD}">
      <dsp:nvSpPr>
        <dsp:cNvPr id="0" name=""/>
        <dsp:cNvSpPr/>
      </dsp:nvSpPr>
      <dsp:spPr>
        <a:xfrm>
          <a:off x="1824141" y="727160"/>
          <a:ext cx="556997" cy="55699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3CBB0-0754-423B-AAED-F32055131551}">
      <dsp:nvSpPr>
        <dsp:cNvPr id="0" name=""/>
        <dsp:cNvSpPr/>
      </dsp:nvSpPr>
      <dsp:spPr>
        <a:xfrm rot="10800000">
          <a:off x="2102640" y="1450425"/>
          <a:ext cx="7794955" cy="556997"/>
        </a:xfrm>
        <a:prstGeom prst="homePlate">
          <a:avLst/>
        </a:prstGeom>
        <a:solidFill>
          <a:srgbClr val="62CE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62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 родителей нет  понимания об уровне подготовленности детей к сдаче комплекса ГТО и что даст его прохождение;</a:t>
          </a:r>
        </a:p>
      </dsp:txBody>
      <dsp:txXfrm rot="10800000">
        <a:off x="2241889" y="1450425"/>
        <a:ext cx="7655706" cy="556997"/>
      </dsp:txXfrm>
    </dsp:sp>
    <dsp:sp modelId="{35371953-2E4D-450F-BFFE-FC59330C6B9A}">
      <dsp:nvSpPr>
        <dsp:cNvPr id="0" name=""/>
        <dsp:cNvSpPr/>
      </dsp:nvSpPr>
      <dsp:spPr>
        <a:xfrm>
          <a:off x="1824141" y="1450425"/>
          <a:ext cx="556997" cy="55699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23ADB-0E17-48EF-81F0-F056C70D18AC}">
      <dsp:nvSpPr>
        <dsp:cNvPr id="0" name=""/>
        <dsp:cNvSpPr/>
      </dsp:nvSpPr>
      <dsp:spPr>
        <a:xfrm rot="10800000">
          <a:off x="2102640" y="2173690"/>
          <a:ext cx="7794955" cy="556997"/>
        </a:xfrm>
        <a:prstGeom prst="homePlate">
          <a:avLst/>
        </a:prstGeom>
        <a:solidFill>
          <a:srgbClr val="62CE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62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Временные потери  при прохождении родителями совместно с детьми медицинской комиссии (в среднем 3-5 дней);</a:t>
          </a:r>
        </a:p>
      </dsp:txBody>
      <dsp:txXfrm rot="10800000">
        <a:off x="2241889" y="2173690"/>
        <a:ext cx="7655706" cy="556997"/>
      </dsp:txXfrm>
    </dsp:sp>
    <dsp:sp modelId="{FD9BE836-1940-4EEE-92D4-FB0BB3B67EA3}">
      <dsp:nvSpPr>
        <dsp:cNvPr id="0" name=""/>
        <dsp:cNvSpPr/>
      </dsp:nvSpPr>
      <dsp:spPr>
        <a:xfrm>
          <a:off x="1824141" y="2173690"/>
          <a:ext cx="556997" cy="55699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B171A-A71D-4419-8923-9E2855C149A2}">
      <dsp:nvSpPr>
        <dsp:cNvPr id="0" name=""/>
        <dsp:cNvSpPr/>
      </dsp:nvSpPr>
      <dsp:spPr>
        <a:xfrm rot="10800000">
          <a:off x="2102640" y="2896955"/>
          <a:ext cx="7794955" cy="556997"/>
        </a:xfrm>
        <a:prstGeom prst="homePlate">
          <a:avLst/>
        </a:prstGeom>
        <a:solidFill>
          <a:srgbClr val="62CE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62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Длительное ожидание ответа от спортивной школы о точной дате прохождения тестирования детьми (минимум 1 неделя);</a:t>
          </a:r>
        </a:p>
      </dsp:txBody>
      <dsp:txXfrm rot="10800000">
        <a:off x="2241889" y="2896955"/>
        <a:ext cx="7655706" cy="556997"/>
      </dsp:txXfrm>
    </dsp:sp>
    <dsp:sp modelId="{5FFC34F5-540A-4FA4-A738-C86DA0CCCA1C}">
      <dsp:nvSpPr>
        <dsp:cNvPr id="0" name=""/>
        <dsp:cNvSpPr/>
      </dsp:nvSpPr>
      <dsp:spPr>
        <a:xfrm>
          <a:off x="1824141" y="2896955"/>
          <a:ext cx="556997" cy="55699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87F8C-8D04-401F-96E9-6EE3CCE11616}">
      <dsp:nvSpPr>
        <dsp:cNvPr id="0" name=""/>
        <dsp:cNvSpPr/>
      </dsp:nvSpPr>
      <dsp:spPr>
        <a:xfrm rot="10800000">
          <a:off x="2102640" y="3620220"/>
          <a:ext cx="7794955" cy="556997"/>
        </a:xfrm>
        <a:prstGeom prst="homePlate">
          <a:avLst/>
        </a:prstGeom>
        <a:solidFill>
          <a:srgbClr val="62CE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62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</a:t>
          </a:r>
          <a:r>
            <a:rPr lang="ru-RU" sz="16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все заявленные дети могут сдать нормативы комплекса ГТО  (80-90%);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41889" y="3620220"/>
        <a:ext cx="7655706" cy="556997"/>
      </dsp:txXfrm>
    </dsp:sp>
    <dsp:sp modelId="{B5A74FB1-7175-4DC1-B784-CF6379D40F0E}">
      <dsp:nvSpPr>
        <dsp:cNvPr id="0" name=""/>
        <dsp:cNvSpPr/>
      </dsp:nvSpPr>
      <dsp:spPr>
        <a:xfrm>
          <a:off x="1824141" y="3620220"/>
          <a:ext cx="556997" cy="55699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F2F29-4B21-4B52-AB39-C39F98F34605}">
      <dsp:nvSpPr>
        <dsp:cNvPr id="0" name=""/>
        <dsp:cNvSpPr/>
      </dsp:nvSpPr>
      <dsp:spPr>
        <a:xfrm rot="10800000">
          <a:off x="2102640" y="4343485"/>
          <a:ext cx="7794955" cy="556997"/>
        </a:xfrm>
        <a:prstGeom prst="homePlate">
          <a:avLst/>
        </a:prstGeom>
        <a:solidFill>
          <a:srgbClr val="62CE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62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 момента прохождения комиссии от 100% ожидаемых детей доходят 15-20%;</a:t>
          </a:r>
        </a:p>
      </dsp:txBody>
      <dsp:txXfrm rot="10800000">
        <a:off x="2241889" y="4343485"/>
        <a:ext cx="7655706" cy="556997"/>
      </dsp:txXfrm>
    </dsp:sp>
    <dsp:sp modelId="{2A440D0E-E28E-49B6-9B7B-BE7975D8AB31}">
      <dsp:nvSpPr>
        <dsp:cNvPr id="0" name=""/>
        <dsp:cNvSpPr/>
      </dsp:nvSpPr>
      <dsp:spPr>
        <a:xfrm>
          <a:off x="1824141" y="4343485"/>
          <a:ext cx="556997" cy="55699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36C8D-DBBE-4748-91AD-9B0C7B796D3B}">
      <dsp:nvSpPr>
        <dsp:cNvPr id="0" name=""/>
        <dsp:cNvSpPr/>
      </dsp:nvSpPr>
      <dsp:spPr>
        <a:xfrm rot="16200000">
          <a:off x="-929284" y="931819"/>
          <a:ext cx="4351338" cy="2487699"/>
        </a:xfrm>
        <a:prstGeom prst="roundRect">
          <a:avLst/>
        </a:prstGeom>
        <a:solidFill>
          <a:srgbClr val="62CE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86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/>
            <a:t>В 2.7 раз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u="none" kern="1200" dirty="0"/>
            <a:t>(с 27 до 10 дней)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u="sng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сократилось время на организационные вопросы по сдаче детьми дошкольного возраста норм ГТО;</a:t>
          </a:r>
        </a:p>
      </dsp:txBody>
      <dsp:txXfrm rot="5400000">
        <a:off x="123974" y="121439"/>
        <a:ext cx="2244821" cy="4108460"/>
      </dsp:txXfrm>
    </dsp:sp>
    <dsp:sp modelId="{24E47763-8B14-4621-98B1-7CCB1F5A9A2E}">
      <dsp:nvSpPr>
        <dsp:cNvPr id="0" name=""/>
        <dsp:cNvSpPr/>
      </dsp:nvSpPr>
      <dsp:spPr>
        <a:xfrm rot="16200000">
          <a:off x="1744992" y="931819"/>
          <a:ext cx="4351338" cy="2487699"/>
        </a:xfrm>
        <a:prstGeom prst="flowChartAlternateProcess">
          <a:avLst/>
        </a:prstGeom>
        <a:solidFill>
          <a:srgbClr val="62CE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86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/>
            <a:t>На 100% снизилось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u="none" kern="1200" dirty="0"/>
            <a:t>(с 20 до 0 жалоб)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количество жалоб со стороны родителей на сложный процесс сдачи детьми дошкольного возраста норм ГТО;</a:t>
          </a:r>
        </a:p>
      </dsp:txBody>
      <dsp:txXfrm rot="5400000">
        <a:off x="2798248" y="121437"/>
        <a:ext cx="2244825" cy="4108464"/>
      </dsp:txXfrm>
    </dsp:sp>
    <dsp:sp modelId="{999A6A01-BDDE-4AF5-9E2C-858B72592284}">
      <dsp:nvSpPr>
        <dsp:cNvPr id="0" name=""/>
        <dsp:cNvSpPr/>
      </dsp:nvSpPr>
      <dsp:spPr>
        <a:xfrm rot="16200000">
          <a:off x="4419269" y="931819"/>
          <a:ext cx="4351338" cy="2487699"/>
        </a:xfrm>
        <a:prstGeom prst="roundRect">
          <a:avLst/>
        </a:prstGeom>
        <a:solidFill>
          <a:srgbClr val="62CE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86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/>
            <a:t>В 5 раз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u="none" kern="1200" dirty="0"/>
            <a:t>(с 4 до 15 детей)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u="sng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увеличилось количество детей дошкольного возраста, принимающих участие в сдачи нормативов комплекса ГТО;</a:t>
          </a:r>
        </a:p>
      </dsp:txBody>
      <dsp:txXfrm rot="5400000">
        <a:off x="5472527" y="121439"/>
        <a:ext cx="2244821" cy="4108460"/>
      </dsp:txXfrm>
    </dsp:sp>
    <dsp:sp modelId="{CE96439C-57AA-483C-AD1E-1D2AB6FD43B3}">
      <dsp:nvSpPr>
        <dsp:cNvPr id="0" name=""/>
        <dsp:cNvSpPr/>
      </dsp:nvSpPr>
      <dsp:spPr>
        <a:xfrm rot="16200000">
          <a:off x="7093546" y="931819"/>
          <a:ext cx="4351338" cy="2487699"/>
        </a:xfrm>
        <a:prstGeom prst="roundRect">
          <a:avLst/>
        </a:prstGeom>
        <a:solidFill>
          <a:srgbClr val="62CE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886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/>
            <a:t>На 45 %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u="none" kern="1200" dirty="0"/>
            <a:t>(С 45% до 90%)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u="sng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увеличились интегрированные показатели функциональных возможностей детей в процессе подготовки к сдаче норм ГТО;</a:t>
          </a:r>
        </a:p>
      </dsp:txBody>
      <dsp:txXfrm rot="5400000">
        <a:off x="8146804" y="121439"/>
        <a:ext cx="2244821" cy="4108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7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0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4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91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7134A-FF3B-97F1-6CB8-BE6E270E2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28" y="332694"/>
            <a:ext cx="11615057" cy="665389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28DC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D17768-E4E9-027D-9C43-A543F198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285" y="6342743"/>
            <a:ext cx="27432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FAC491D-05BB-4005-A358-E502BA25BA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96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2"/>
            <a:ext cx="12192000" cy="68580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ru-RU" noProof="0" dirty="0"/>
              <a:t>Рис.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89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9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3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2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6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85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5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4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1/31/2025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83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7005"/>
            <a:ext cx="12192000" cy="6858000"/>
            <a:chOff x="0" y="0"/>
            <a:chExt cx="12192000" cy="6858000"/>
          </a:xfrm>
          <a:solidFill>
            <a:srgbClr val="CCFFFF">
              <a:alpha val="74902"/>
            </a:srgbClr>
          </a:solidFill>
        </p:grpSpPr>
        <p:sp>
          <p:nvSpPr>
            <p:cNvPr id="14" name="Freeform 13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2666230 w 10944667"/>
                <a:gd name="connsiteY0" fmla="*/ 0 h 6858001"/>
                <a:gd name="connsiteX1" fmla="*/ 10944667 w 10944667"/>
                <a:gd name="connsiteY1" fmla="*/ 0 h 6858001"/>
                <a:gd name="connsiteX2" fmla="*/ 4086666 w 10944667"/>
                <a:gd name="connsiteY2" fmla="*/ 6858001 h 6858001"/>
                <a:gd name="connsiteX3" fmla="*/ 0 w 10944667"/>
                <a:gd name="connsiteY3" fmla="*/ 6858001 h 6858001"/>
                <a:gd name="connsiteX4" fmla="*/ 0 w 10944667"/>
                <a:gd name="connsiteY4" fmla="*/ 266623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667" h="6858001">
                  <a:moveTo>
                    <a:pt x="2666230" y="0"/>
                  </a:moveTo>
                  <a:lnTo>
                    <a:pt x="10944667" y="0"/>
                  </a:lnTo>
                  <a:lnTo>
                    <a:pt x="4086666" y="6858001"/>
                  </a:lnTo>
                  <a:lnTo>
                    <a:pt x="0" y="6858001"/>
                  </a:lnTo>
                  <a:lnTo>
                    <a:pt x="0" y="266623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793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0726" name="Прямоугольник 1"/>
            <p:cNvSpPr>
              <a:spLocks noChangeArrowheads="1"/>
            </p:cNvSpPr>
            <p:nvPr/>
          </p:nvSpPr>
          <p:spPr bwMode="auto">
            <a:xfrm>
              <a:off x="5438436" y="6315865"/>
              <a:ext cx="857927" cy="370672"/>
            </a:xfrm>
            <a:prstGeom prst="rect">
              <a:avLst/>
            </a:prstGeom>
            <a:grpFill/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793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2024 </a:t>
              </a:r>
              <a:r>
                <a:rPr lang="ru-RU" altLang="ru-RU" sz="1793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</a:t>
              </a:r>
              <a:r>
                <a:rPr lang="ru-RU" altLang="ru-RU" sz="1793" dirty="0">
                  <a:solidFill>
                    <a:schemeClr val="accent3">
                      <a:lumMod val="50000"/>
                    </a:schemeClr>
                  </a:solidFill>
                  <a:latin typeface="Gotham Pro" panose="02000503040000020004" charset="0"/>
                  <a:cs typeface="Gotham Pro" panose="02000503040000020004" charset="0"/>
                </a:rPr>
                <a:t>.</a:t>
              </a:r>
            </a:p>
          </p:txBody>
        </p:sp>
        <p:sp>
          <p:nvSpPr>
            <p:cNvPr id="30728" name="Прямоугольник 12"/>
            <p:cNvSpPr>
              <a:spLocks noChangeArrowheads="1"/>
            </p:cNvSpPr>
            <p:nvPr/>
          </p:nvSpPr>
          <p:spPr bwMode="auto">
            <a:xfrm>
              <a:off x="956829" y="304206"/>
              <a:ext cx="1085563" cy="555412"/>
            </a:xfrm>
            <a:prstGeom prst="rect">
              <a:avLst/>
            </a:prstGeom>
            <a:grpFill/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494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Липецкая </a:t>
              </a:r>
            </a:p>
            <a:p>
              <a:r>
                <a:rPr lang="ru-RU" altLang="ru-RU" sz="1494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область</a:t>
              </a:r>
            </a:p>
          </p:txBody>
        </p:sp>
        <p:pic>
          <p:nvPicPr>
            <p:cNvPr id="30727" name="Picture 2" descr="C:\Users\User\Desktop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01" y="139887"/>
              <a:ext cx="789528" cy="884049"/>
            </a:xfrm>
            <a:prstGeom prst="rect">
              <a:avLst/>
            </a:prstGeom>
            <a:grpFill/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xtLst/>
          </p:spPr>
        </p:pic>
      </p:grpSp>
      <p:sp>
        <p:nvSpPr>
          <p:cNvPr id="4" name="Прямоугольник 3"/>
          <p:cNvSpPr/>
          <p:nvPr/>
        </p:nvSpPr>
        <p:spPr>
          <a:xfrm>
            <a:off x="956829" y="1423623"/>
            <a:ext cx="99477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</a:t>
            </a:r>
          </a:p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подготовки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сдаче норм </a:t>
            </a:r>
            <a:endParaRPr lang="ru-RU" sz="2400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ГТО 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возраста»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42392" y="4969949"/>
            <a:ext cx="77035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№24 города </a:t>
            </a:r>
            <a:r>
              <a:rPr lang="ru-RU" sz="1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Ельца</a:t>
            </a:r>
          </a:p>
          <a:p>
            <a:pPr algn="ctr"/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№29 города Липецка «Университетская»</a:t>
            </a:r>
          </a:p>
          <a:p>
            <a:pPr algn="ctr"/>
            <a:r>
              <a:rPr lang="ru-RU" sz="1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№126 города Липецка</a:t>
            </a:r>
            <a:b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детский сад №20 города Липецка</a:t>
            </a:r>
            <a:b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661" y="3569617"/>
            <a:ext cx="3301539" cy="182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33355-7F2B-BF27-9E10-F1417FA2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проблем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CAA596BC-2077-198C-4924-BB28EF519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65" y="3948701"/>
            <a:ext cx="20920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+mj-lt"/>
              </a:rPr>
              <a:t>Региональный уровень</a:t>
            </a:r>
            <a:endParaRPr kumimoji="0" lang="ru-RU" altLang="ru-RU" sz="1800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E6121972-888A-5A19-3B8F-64C8F969E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5" y="5761313"/>
            <a:ext cx="36060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+mj-lt"/>
              </a:rPr>
              <a:t>Уровень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+mj-lt"/>
              </a:rPr>
              <a:t>учреждения/организации</a:t>
            </a:r>
            <a:endParaRPr kumimoji="0" lang="ru-RU" altLang="ru-RU" sz="18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FB6545A2-63D7-5E87-29C5-8D82CB924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2" y="2344220"/>
            <a:ext cx="18975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kumimoji="1" sz="32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kumimoji="1" sz="28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kumimoji="1" sz="24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kumimoji="1"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umimoji="1" sz="2000">
                <a:solidFill>
                  <a:schemeClr val="tx2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+mj-lt"/>
              </a:rPr>
              <a:t>Федеральный уровень</a:t>
            </a:r>
            <a:endParaRPr kumimoji="0" lang="ru-RU" altLang="ru-RU" sz="1800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A9906B7-09DE-2B3B-8125-8B6C947E160E}"/>
              </a:ext>
            </a:extLst>
          </p:cNvPr>
          <p:cNvCxnSpPr>
            <a:cxnSpLocks/>
          </p:cNvCxnSpPr>
          <p:nvPr/>
        </p:nvCxnSpPr>
        <p:spPr>
          <a:xfrm>
            <a:off x="3895569" y="2344220"/>
            <a:ext cx="7864261" cy="48640"/>
          </a:xfrm>
          <a:prstGeom prst="line">
            <a:avLst/>
          </a:prstGeom>
          <a:ln w="57150">
            <a:solidFill>
              <a:srgbClr val="348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6F8CF47-ABA6-05B4-4940-AD5B6AE6D8D0}"/>
              </a:ext>
            </a:extLst>
          </p:cNvPr>
          <p:cNvCxnSpPr>
            <a:cxnSpLocks/>
          </p:cNvCxnSpPr>
          <p:nvPr/>
        </p:nvCxnSpPr>
        <p:spPr>
          <a:xfrm>
            <a:off x="3382392" y="3962521"/>
            <a:ext cx="8377438" cy="55654"/>
          </a:xfrm>
          <a:prstGeom prst="line">
            <a:avLst/>
          </a:prstGeom>
          <a:ln w="57150">
            <a:solidFill>
              <a:srgbClr val="0DA7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0EBD4DD-06D8-219E-EE05-78C9EE6096D6}"/>
              </a:ext>
            </a:extLst>
          </p:cNvPr>
          <p:cNvSpPr/>
          <p:nvPr/>
        </p:nvSpPr>
        <p:spPr>
          <a:xfrm>
            <a:off x="5957816" y="1118603"/>
            <a:ext cx="345980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уровень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выявлено</a:t>
            </a:r>
          </a:p>
        </p:txBody>
      </p:sp>
      <p:grpSp>
        <p:nvGrpSpPr>
          <p:cNvPr id="4" name="Group 48">
            <a:extLst>
              <a:ext uri="{FF2B5EF4-FFF2-40B4-BE49-F238E27FC236}">
                <a16:creationId xmlns:a16="http://schemas.microsoft.com/office/drawing/2014/main" id="{50D0B734-4BDA-83B6-7AB3-9F1416120791}"/>
              </a:ext>
            </a:extLst>
          </p:cNvPr>
          <p:cNvGrpSpPr/>
          <p:nvPr/>
        </p:nvGrpSpPr>
        <p:grpSpPr>
          <a:xfrm>
            <a:off x="1147897" y="1149647"/>
            <a:ext cx="5495344" cy="5257997"/>
            <a:chOff x="3108556" y="1440492"/>
            <a:chExt cx="2926892" cy="2690030"/>
          </a:xfrm>
        </p:grpSpPr>
        <p:sp>
          <p:nvSpPr>
            <p:cNvPr id="19" name="Freeform: Shape 58">
              <a:extLst>
                <a:ext uri="{FF2B5EF4-FFF2-40B4-BE49-F238E27FC236}">
                  <a16:creationId xmlns:a16="http://schemas.microsoft.com/office/drawing/2014/main" id="{9142E64F-F8B5-71AB-1424-94AA8DA090A0}"/>
                </a:ext>
              </a:extLst>
            </p:cNvPr>
            <p:cNvSpPr/>
            <p:nvPr/>
          </p:nvSpPr>
          <p:spPr>
            <a:xfrm rot="10800000">
              <a:off x="3498293" y="2771494"/>
              <a:ext cx="2142674" cy="1154131"/>
            </a:xfrm>
            <a:custGeom>
              <a:avLst/>
              <a:gdLst>
                <a:gd name="connsiteX0" fmla="*/ 1951263 w 3902523"/>
                <a:gd name="connsiteY0" fmla="*/ 1516248 h 1516248"/>
                <a:gd name="connsiteX1" fmla="*/ 525976 w 3902523"/>
                <a:gd name="connsiteY1" fmla="*/ 1160769 h 1516248"/>
                <a:gd name="connsiteX2" fmla="*/ 724017 w 3902523"/>
                <a:gd name="connsiteY2" fmla="*/ 1114983 h 1516248"/>
                <a:gd name="connsiteX3" fmla="*/ 718983 w 3902523"/>
                <a:gd name="connsiteY3" fmla="*/ 1109797 h 1516248"/>
                <a:gd name="connsiteX4" fmla="*/ 519650 w 3902523"/>
                <a:gd name="connsiteY4" fmla="*/ 1155882 h 1516248"/>
                <a:gd name="connsiteX5" fmla="*/ 0 w 3902523"/>
                <a:gd name="connsiteY5" fmla="*/ 486661 h 1516248"/>
                <a:gd name="connsiteX6" fmla="*/ 1951262 w 3902523"/>
                <a:gd name="connsiteY6" fmla="*/ 0 h 1516248"/>
                <a:gd name="connsiteX7" fmla="*/ 3902523 w 3902523"/>
                <a:gd name="connsiteY7" fmla="*/ 486661 h 1516248"/>
                <a:gd name="connsiteX8" fmla="*/ 3382874 w 3902523"/>
                <a:gd name="connsiteY8" fmla="*/ 1155882 h 1516248"/>
                <a:gd name="connsiteX9" fmla="*/ 3184027 w 3902523"/>
                <a:gd name="connsiteY9" fmla="*/ 1109910 h 1516248"/>
                <a:gd name="connsiteX10" fmla="*/ 3175851 w 3902523"/>
                <a:gd name="connsiteY10" fmla="*/ 1114370 h 1516248"/>
                <a:gd name="connsiteX11" fmla="*/ 3376548 w 3902523"/>
                <a:gd name="connsiteY11" fmla="*/ 1160770 h 1516248"/>
                <a:gd name="connsiteX0" fmla="*/ 1951263 w 3902523"/>
                <a:gd name="connsiteY0" fmla="*/ 1516248 h 1516248"/>
                <a:gd name="connsiteX1" fmla="*/ 525976 w 3902523"/>
                <a:gd name="connsiteY1" fmla="*/ 1160769 h 1516248"/>
                <a:gd name="connsiteX2" fmla="*/ 724017 w 3902523"/>
                <a:gd name="connsiteY2" fmla="*/ 1114983 h 1516248"/>
                <a:gd name="connsiteX3" fmla="*/ 718983 w 3902523"/>
                <a:gd name="connsiteY3" fmla="*/ 1109797 h 1516248"/>
                <a:gd name="connsiteX4" fmla="*/ 519650 w 3902523"/>
                <a:gd name="connsiteY4" fmla="*/ 1155882 h 1516248"/>
                <a:gd name="connsiteX5" fmla="*/ 0 w 3902523"/>
                <a:gd name="connsiteY5" fmla="*/ 486661 h 1516248"/>
                <a:gd name="connsiteX6" fmla="*/ 1951262 w 3902523"/>
                <a:gd name="connsiteY6" fmla="*/ 0 h 1516248"/>
                <a:gd name="connsiteX7" fmla="*/ 3902523 w 3902523"/>
                <a:gd name="connsiteY7" fmla="*/ 486661 h 1516248"/>
                <a:gd name="connsiteX8" fmla="*/ 3382874 w 3902523"/>
                <a:gd name="connsiteY8" fmla="*/ 1155882 h 1516248"/>
                <a:gd name="connsiteX9" fmla="*/ 3184027 w 3902523"/>
                <a:gd name="connsiteY9" fmla="*/ 1109910 h 1516248"/>
                <a:gd name="connsiteX10" fmla="*/ 3376548 w 3902523"/>
                <a:gd name="connsiteY10" fmla="*/ 1160770 h 1516248"/>
                <a:gd name="connsiteX11" fmla="*/ 1951263 w 3902523"/>
                <a:gd name="connsiteY11" fmla="*/ 1516248 h 1516248"/>
                <a:gd name="connsiteX0" fmla="*/ 1951263 w 3902523"/>
                <a:gd name="connsiteY0" fmla="*/ 1516248 h 1516248"/>
                <a:gd name="connsiteX1" fmla="*/ 525976 w 3902523"/>
                <a:gd name="connsiteY1" fmla="*/ 1160769 h 1516248"/>
                <a:gd name="connsiteX2" fmla="*/ 724017 w 3902523"/>
                <a:gd name="connsiteY2" fmla="*/ 1114983 h 1516248"/>
                <a:gd name="connsiteX3" fmla="*/ 718983 w 3902523"/>
                <a:gd name="connsiteY3" fmla="*/ 1109797 h 1516248"/>
                <a:gd name="connsiteX4" fmla="*/ 519650 w 3902523"/>
                <a:gd name="connsiteY4" fmla="*/ 1155882 h 1516248"/>
                <a:gd name="connsiteX5" fmla="*/ 0 w 3902523"/>
                <a:gd name="connsiteY5" fmla="*/ 486661 h 1516248"/>
                <a:gd name="connsiteX6" fmla="*/ 1951262 w 3902523"/>
                <a:gd name="connsiteY6" fmla="*/ 0 h 1516248"/>
                <a:gd name="connsiteX7" fmla="*/ 3902523 w 3902523"/>
                <a:gd name="connsiteY7" fmla="*/ 486661 h 1516248"/>
                <a:gd name="connsiteX8" fmla="*/ 3382874 w 3902523"/>
                <a:gd name="connsiteY8" fmla="*/ 1155882 h 1516248"/>
                <a:gd name="connsiteX9" fmla="*/ 3376548 w 3902523"/>
                <a:gd name="connsiteY9" fmla="*/ 1160770 h 1516248"/>
                <a:gd name="connsiteX10" fmla="*/ 1951263 w 3902523"/>
                <a:gd name="connsiteY10" fmla="*/ 1516248 h 1516248"/>
                <a:gd name="connsiteX0" fmla="*/ 1951263 w 3902523"/>
                <a:gd name="connsiteY0" fmla="*/ 1516248 h 1516248"/>
                <a:gd name="connsiteX1" fmla="*/ 525976 w 3902523"/>
                <a:gd name="connsiteY1" fmla="*/ 1160769 h 1516248"/>
                <a:gd name="connsiteX2" fmla="*/ 724017 w 3902523"/>
                <a:gd name="connsiteY2" fmla="*/ 1114983 h 1516248"/>
                <a:gd name="connsiteX3" fmla="*/ 718983 w 3902523"/>
                <a:gd name="connsiteY3" fmla="*/ 1109797 h 1516248"/>
                <a:gd name="connsiteX4" fmla="*/ 519650 w 3902523"/>
                <a:gd name="connsiteY4" fmla="*/ 1155882 h 1516248"/>
                <a:gd name="connsiteX5" fmla="*/ 0 w 3902523"/>
                <a:gd name="connsiteY5" fmla="*/ 486661 h 1516248"/>
                <a:gd name="connsiteX6" fmla="*/ 1951262 w 3902523"/>
                <a:gd name="connsiteY6" fmla="*/ 0 h 1516248"/>
                <a:gd name="connsiteX7" fmla="*/ 3902523 w 3902523"/>
                <a:gd name="connsiteY7" fmla="*/ 486661 h 1516248"/>
                <a:gd name="connsiteX8" fmla="*/ 3382874 w 3902523"/>
                <a:gd name="connsiteY8" fmla="*/ 1155882 h 1516248"/>
                <a:gd name="connsiteX9" fmla="*/ 1951263 w 3902523"/>
                <a:gd name="connsiteY9" fmla="*/ 1516248 h 1516248"/>
                <a:gd name="connsiteX0" fmla="*/ 1951263 w 3902523"/>
                <a:gd name="connsiteY0" fmla="*/ 1516248 h 1516248"/>
                <a:gd name="connsiteX1" fmla="*/ 525976 w 3902523"/>
                <a:gd name="connsiteY1" fmla="*/ 1160769 h 1516248"/>
                <a:gd name="connsiteX2" fmla="*/ 724017 w 3902523"/>
                <a:gd name="connsiteY2" fmla="*/ 1114983 h 1516248"/>
                <a:gd name="connsiteX3" fmla="*/ 519650 w 3902523"/>
                <a:gd name="connsiteY3" fmla="*/ 1155882 h 1516248"/>
                <a:gd name="connsiteX4" fmla="*/ 0 w 3902523"/>
                <a:gd name="connsiteY4" fmla="*/ 486661 h 1516248"/>
                <a:gd name="connsiteX5" fmla="*/ 1951262 w 3902523"/>
                <a:gd name="connsiteY5" fmla="*/ 0 h 1516248"/>
                <a:gd name="connsiteX6" fmla="*/ 3902523 w 3902523"/>
                <a:gd name="connsiteY6" fmla="*/ 486661 h 1516248"/>
                <a:gd name="connsiteX7" fmla="*/ 3382874 w 3902523"/>
                <a:gd name="connsiteY7" fmla="*/ 1155882 h 1516248"/>
                <a:gd name="connsiteX8" fmla="*/ 1951263 w 3902523"/>
                <a:gd name="connsiteY8" fmla="*/ 1516248 h 1516248"/>
                <a:gd name="connsiteX0" fmla="*/ 1951263 w 3902523"/>
                <a:gd name="connsiteY0" fmla="*/ 1516248 h 1516248"/>
                <a:gd name="connsiteX1" fmla="*/ 525976 w 3902523"/>
                <a:gd name="connsiteY1" fmla="*/ 1160769 h 1516248"/>
                <a:gd name="connsiteX2" fmla="*/ 519650 w 3902523"/>
                <a:gd name="connsiteY2" fmla="*/ 1155882 h 1516248"/>
                <a:gd name="connsiteX3" fmla="*/ 0 w 3902523"/>
                <a:gd name="connsiteY3" fmla="*/ 486661 h 1516248"/>
                <a:gd name="connsiteX4" fmla="*/ 1951262 w 3902523"/>
                <a:gd name="connsiteY4" fmla="*/ 0 h 1516248"/>
                <a:gd name="connsiteX5" fmla="*/ 3902523 w 3902523"/>
                <a:gd name="connsiteY5" fmla="*/ 486661 h 1516248"/>
                <a:gd name="connsiteX6" fmla="*/ 3382874 w 3902523"/>
                <a:gd name="connsiteY6" fmla="*/ 1155882 h 1516248"/>
                <a:gd name="connsiteX7" fmla="*/ 1951263 w 3902523"/>
                <a:gd name="connsiteY7" fmla="*/ 1516248 h 1516248"/>
                <a:gd name="connsiteX0" fmla="*/ 1951263 w 3902523"/>
                <a:gd name="connsiteY0" fmla="*/ 1516248 h 1516248"/>
                <a:gd name="connsiteX1" fmla="*/ 525976 w 3902523"/>
                <a:gd name="connsiteY1" fmla="*/ 1160769 h 1516248"/>
                <a:gd name="connsiteX2" fmla="*/ 0 w 3902523"/>
                <a:gd name="connsiteY2" fmla="*/ 486661 h 1516248"/>
                <a:gd name="connsiteX3" fmla="*/ 1951262 w 3902523"/>
                <a:gd name="connsiteY3" fmla="*/ 0 h 1516248"/>
                <a:gd name="connsiteX4" fmla="*/ 3902523 w 3902523"/>
                <a:gd name="connsiteY4" fmla="*/ 486661 h 1516248"/>
                <a:gd name="connsiteX5" fmla="*/ 3382874 w 3902523"/>
                <a:gd name="connsiteY5" fmla="*/ 1155882 h 1516248"/>
                <a:gd name="connsiteX6" fmla="*/ 1951263 w 3902523"/>
                <a:gd name="connsiteY6" fmla="*/ 1516248 h 1516248"/>
                <a:gd name="connsiteX0" fmla="*/ 1951263 w 3382874"/>
                <a:gd name="connsiteY0" fmla="*/ 1516248 h 1516248"/>
                <a:gd name="connsiteX1" fmla="*/ 525976 w 3382874"/>
                <a:gd name="connsiteY1" fmla="*/ 1160769 h 1516248"/>
                <a:gd name="connsiteX2" fmla="*/ 0 w 3382874"/>
                <a:gd name="connsiteY2" fmla="*/ 486661 h 1516248"/>
                <a:gd name="connsiteX3" fmla="*/ 1951262 w 3382874"/>
                <a:gd name="connsiteY3" fmla="*/ 0 h 1516248"/>
                <a:gd name="connsiteX4" fmla="*/ 3382874 w 3382874"/>
                <a:gd name="connsiteY4" fmla="*/ 1155882 h 1516248"/>
                <a:gd name="connsiteX5" fmla="*/ 1951263 w 3382874"/>
                <a:gd name="connsiteY5" fmla="*/ 1516248 h 1516248"/>
                <a:gd name="connsiteX0" fmla="*/ 1425287 w 2856898"/>
                <a:gd name="connsiteY0" fmla="*/ 1516248 h 1516248"/>
                <a:gd name="connsiteX1" fmla="*/ 0 w 2856898"/>
                <a:gd name="connsiteY1" fmla="*/ 1160769 h 1516248"/>
                <a:gd name="connsiteX2" fmla="*/ 1425286 w 2856898"/>
                <a:gd name="connsiteY2" fmla="*/ 0 h 1516248"/>
                <a:gd name="connsiteX3" fmla="*/ 2856898 w 2856898"/>
                <a:gd name="connsiteY3" fmla="*/ 1155882 h 1516248"/>
                <a:gd name="connsiteX4" fmla="*/ 1425287 w 2856898"/>
                <a:gd name="connsiteY4" fmla="*/ 1516248 h 1516248"/>
                <a:gd name="connsiteX0" fmla="*/ 1425287 w 2856898"/>
                <a:gd name="connsiteY0" fmla="*/ 1287648 h 1287648"/>
                <a:gd name="connsiteX1" fmla="*/ 0 w 2856898"/>
                <a:gd name="connsiteY1" fmla="*/ 932169 h 1287648"/>
                <a:gd name="connsiteX2" fmla="*/ 1399886 w 2856898"/>
                <a:gd name="connsiteY2" fmla="*/ 0 h 1287648"/>
                <a:gd name="connsiteX3" fmla="*/ 2856898 w 2856898"/>
                <a:gd name="connsiteY3" fmla="*/ 927282 h 1287648"/>
                <a:gd name="connsiteX4" fmla="*/ 1425287 w 2856898"/>
                <a:gd name="connsiteY4" fmla="*/ 1287648 h 128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6898" h="1287648">
                  <a:moveTo>
                    <a:pt x="1425287" y="1287648"/>
                  </a:moveTo>
                  <a:lnTo>
                    <a:pt x="0" y="932169"/>
                  </a:lnTo>
                  <a:lnTo>
                    <a:pt x="1399886" y="0"/>
                  </a:lnTo>
                  <a:lnTo>
                    <a:pt x="2856898" y="927282"/>
                  </a:lnTo>
                  <a:lnTo>
                    <a:pt x="1425287" y="1287648"/>
                  </a:lnTo>
                  <a:close/>
                </a:path>
              </a:pathLst>
            </a:custGeom>
            <a:solidFill>
              <a:srgbClr val="3C7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9314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77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0" name="Freeform: Shape 59">
              <a:extLst>
                <a:ext uri="{FF2B5EF4-FFF2-40B4-BE49-F238E27FC236}">
                  <a16:creationId xmlns:a16="http://schemas.microsoft.com/office/drawing/2014/main" id="{410FF03B-E184-04E7-A744-57E470565539}"/>
                </a:ext>
              </a:extLst>
            </p:cNvPr>
            <p:cNvSpPr/>
            <p:nvPr/>
          </p:nvSpPr>
          <p:spPr>
            <a:xfrm rot="10800000">
              <a:off x="4040799" y="2105002"/>
              <a:ext cx="1058284" cy="893287"/>
            </a:xfrm>
            <a:custGeom>
              <a:avLst/>
              <a:gdLst>
                <a:gd name="connsiteX0" fmla="*/ 1240077 w 2480154"/>
                <a:gd name="connsiteY0" fmla="*/ 1168078 h 1168078"/>
                <a:gd name="connsiteX1" fmla="*/ 537299 w 2480154"/>
                <a:gd name="connsiteY1" fmla="*/ 992799 h 1168078"/>
                <a:gd name="connsiteX2" fmla="*/ 531810 w 2480154"/>
                <a:gd name="connsiteY2" fmla="*/ 994168 h 1168078"/>
                <a:gd name="connsiteX3" fmla="*/ 0 w 2480154"/>
                <a:gd name="connsiteY3" fmla="*/ 309286 h 1168078"/>
                <a:gd name="connsiteX4" fmla="*/ 1240077 w 2480154"/>
                <a:gd name="connsiteY4" fmla="*/ 0 h 1168078"/>
                <a:gd name="connsiteX5" fmla="*/ 2480154 w 2480154"/>
                <a:gd name="connsiteY5" fmla="*/ 309286 h 1168078"/>
                <a:gd name="connsiteX6" fmla="*/ 1948344 w 2480154"/>
                <a:gd name="connsiteY6" fmla="*/ 994168 h 1168078"/>
                <a:gd name="connsiteX7" fmla="*/ 1942856 w 2480154"/>
                <a:gd name="connsiteY7" fmla="*/ 992799 h 1168078"/>
                <a:gd name="connsiteX0" fmla="*/ 1240077 w 2480154"/>
                <a:gd name="connsiteY0" fmla="*/ 1168078 h 1168078"/>
                <a:gd name="connsiteX1" fmla="*/ 537299 w 2480154"/>
                <a:gd name="connsiteY1" fmla="*/ 992799 h 1168078"/>
                <a:gd name="connsiteX2" fmla="*/ 531810 w 2480154"/>
                <a:gd name="connsiteY2" fmla="*/ 994168 h 1168078"/>
                <a:gd name="connsiteX3" fmla="*/ 0 w 2480154"/>
                <a:gd name="connsiteY3" fmla="*/ 309286 h 1168078"/>
                <a:gd name="connsiteX4" fmla="*/ 1240077 w 2480154"/>
                <a:gd name="connsiteY4" fmla="*/ 0 h 1168078"/>
                <a:gd name="connsiteX5" fmla="*/ 2480154 w 2480154"/>
                <a:gd name="connsiteY5" fmla="*/ 309286 h 1168078"/>
                <a:gd name="connsiteX6" fmla="*/ 1948344 w 2480154"/>
                <a:gd name="connsiteY6" fmla="*/ 994168 h 1168078"/>
                <a:gd name="connsiteX7" fmla="*/ 1240077 w 2480154"/>
                <a:gd name="connsiteY7" fmla="*/ 1168078 h 1168078"/>
                <a:gd name="connsiteX0" fmla="*/ 1240077 w 2480154"/>
                <a:gd name="connsiteY0" fmla="*/ 1168078 h 1168078"/>
                <a:gd name="connsiteX1" fmla="*/ 537299 w 2480154"/>
                <a:gd name="connsiteY1" fmla="*/ 992799 h 1168078"/>
                <a:gd name="connsiteX2" fmla="*/ 0 w 2480154"/>
                <a:gd name="connsiteY2" fmla="*/ 309286 h 1168078"/>
                <a:gd name="connsiteX3" fmla="*/ 1240077 w 2480154"/>
                <a:gd name="connsiteY3" fmla="*/ 0 h 1168078"/>
                <a:gd name="connsiteX4" fmla="*/ 2480154 w 2480154"/>
                <a:gd name="connsiteY4" fmla="*/ 309286 h 1168078"/>
                <a:gd name="connsiteX5" fmla="*/ 1948344 w 2480154"/>
                <a:gd name="connsiteY5" fmla="*/ 994168 h 1168078"/>
                <a:gd name="connsiteX6" fmla="*/ 1240077 w 2480154"/>
                <a:gd name="connsiteY6" fmla="*/ 1168078 h 1168078"/>
                <a:gd name="connsiteX0" fmla="*/ 1240077 w 1948344"/>
                <a:gd name="connsiteY0" fmla="*/ 1168078 h 1168078"/>
                <a:gd name="connsiteX1" fmla="*/ 537299 w 1948344"/>
                <a:gd name="connsiteY1" fmla="*/ 992799 h 1168078"/>
                <a:gd name="connsiteX2" fmla="*/ 0 w 1948344"/>
                <a:gd name="connsiteY2" fmla="*/ 309286 h 1168078"/>
                <a:gd name="connsiteX3" fmla="*/ 1240077 w 1948344"/>
                <a:gd name="connsiteY3" fmla="*/ 0 h 1168078"/>
                <a:gd name="connsiteX4" fmla="*/ 1948344 w 1948344"/>
                <a:gd name="connsiteY4" fmla="*/ 994168 h 1168078"/>
                <a:gd name="connsiteX5" fmla="*/ 1240077 w 1948344"/>
                <a:gd name="connsiteY5" fmla="*/ 1168078 h 1168078"/>
                <a:gd name="connsiteX0" fmla="*/ 702778 w 1411045"/>
                <a:gd name="connsiteY0" fmla="*/ 1168078 h 1168078"/>
                <a:gd name="connsiteX1" fmla="*/ 0 w 1411045"/>
                <a:gd name="connsiteY1" fmla="*/ 992799 h 1168078"/>
                <a:gd name="connsiteX2" fmla="*/ 702778 w 1411045"/>
                <a:gd name="connsiteY2" fmla="*/ 0 h 1168078"/>
                <a:gd name="connsiteX3" fmla="*/ 1411045 w 1411045"/>
                <a:gd name="connsiteY3" fmla="*/ 994168 h 1168078"/>
                <a:gd name="connsiteX4" fmla="*/ 702778 w 1411045"/>
                <a:gd name="connsiteY4" fmla="*/ 1168078 h 1168078"/>
                <a:gd name="connsiteX0" fmla="*/ 702778 w 1411045"/>
                <a:gd name="connsiteY0" fmla="*/ 996628 h 996628"/>
                <a:gd name="connsiteX1" fmla="*/ 0 w 1411045"/>
                <a:gd name="connsiteY1" fmla="*/ 821349 h 996628"/>
                <a:gd name="connsiteX2" fmla="*/ 696428 w 1411045"/>
                <a:gd name="connsiteY2" fmla="*/ 0 h 996628"/>
                <a:gd name="connsiteX3" fmla="*/ 1411045 w 1411045"/>
                <a:gd name="connsiteY3" fmla="*/ 822718 h 996628"/>
                <a:gd name="connsiteX4" fmla="*/ 702778 w 1411045"/>
                <a:gd name="connsiteY4" fmla="*/ 996628 h 996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1045" h="996628">
                  <a:moveTo>
                    <a:pt x="702778" y="996628"/>
                  </a:moveTo>
                  <a:lnTo>
                    <a:pt x="0" y="821349"/>
                  </a:lnTo>
                  <a:lnTo>
                    <a:pt x="696428" y="0"/>
                  </a:lnTo>
                  <a:lnTo>
                    <a:pt x="1411045" y="822718"/>
                  </a:lnTo>
                  <a:lnTo>
                    <a:pt x="702778" y="996628"/>
                  </a:lnTo>
                  <a:close/>
                </a:path>
              </a:pathLst>
            </a:custGeom>
            <a:solidFill>
              <a:srgbClr val="0A80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9314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77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1" name="Freeform: Shape 61">
              <a:extLst>
                <a:ext uri="{FF2B5EF4-FFF2-40B4-BE49-F238E27FC236}">
                  <a16:creationId xmlns:a16="http://schemas.microsoft.com/office/drawing/2014/main" id="{2EBC6D5C-2787-DB02-7D69-879BF2796A2B}"/>
                </a:ext>
              </a:extLst>
            </p:cNvPr>
            <p:cNvSpPr/>
            <p:nvPr/>
          </p:nvSpPr>
          <p:spPr>
            <a:xfrm>
              <a:off x="3108556" y="3094493"/>
              <a:ext cx="2926892" cy="1036029"/>
            </a:xfrm>
            <a:custGeom>
              <a:avLst/>
              <a:gdLst>
                <a:gd name="connsiteX0" fmla="*/ 3382873 w 3902523"/>
                <a:gd name="connsiteY0" fmla="*/ 0 h 1155882"/>
                <a:gd name="connsiteX1" fmla="*/ 3902523 w 3902523"/>
                <a:gd name="connsiteY1" fmla="*/ 669221 h 1155882"/>
                <a:gd name="connsiteX2" fmla="*/ 1951261 w 3902523"/>
                <a:gd name="connsiteY2" fmla="*/ 1155882 h 1155882"/>
                <a:gd name="connsiteX3" fmla="*/ 0 w 3902523"/>
                <a:gd name="connsiteY3" fmla="*/ 669221 h 1155882"/>
                <a:gd name="connsiteX4" fmla="*/ 519649 w 3902523"/>
                <a:gd name="connsiteY4" fmla="*/ 0 h 1155882"/>
                <a:gd name="connsiteX5" fmla="*/ 1951261 w 3902523"/>
                <a:gd name="connsiteY5" fmla="*/ 330981 h 1155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2523" h="1155882">
                  <a:moveTo>
                    <a:pt x="3382873" y="0"/>
                  </a:moveTo>
                  <a:lnTo>
                    <a:pt x="3902523" y="669221"/>
                  </a:lnTo>
                  <a:lnTo>
                    <a:pt x="1951261" y="1155882"/>
                  </a:lnTo>
                  <a:lnTo>
                    <a:pt x="0" y="669221"/>
                  </a:lnTo>
                  <a:lnTo>
                    <a:pt x="519649" y="0"/>
                  </a:lnTo>
                  <a:lnTo>
                    <a:pt x="1951261" y="330981"/>
                  </a:lnTo>
                  <a:close/>
                </a:path>
              </a:pathLst>
            </a:custGeom>
            <a:solidFill>
              <a:srgbClr val="7BC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9314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77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2" name="Freeform: Shape 62">
              <a:extLst>
                <a:ext uri="{FF2B5EF4-FFF2-40B4-BE49-F238E27FC236}">
                  <a16:creationId xmlns:a16="http://schemas.microsoft.com/office/drawing/2014/main" id="{9B813A82-872B-8CAC-411F-35BE599FB027}"/>
                </a:ext>
              </a:extLst>
            </p:cNvPr>
            <p:cNvSpPr/>
            <p:nvPr/>
          </p:nvSpPr>
          <p:spPr>
            <a:xfrm>
              <a:off x="4171598" y="1440492"/>
              <a:ext cx="800805" cy="735589"/>
            </a:xfrm>
            <a:custGeom>
              <a:avLst/>
              <a:gdLst>
                <a:gd name="connsiteX0" fmla="*/ 533870 w 1067740"/>
                <a:gd name="connsiteY0" fmla="*/ 0 h 820687"/>
                <a:gd name="connsiteX1" fmla="*/ 1067740 w 1067740"/>
                <a:gd name="connsiteY1" fmla="*/ 687535 h 820687"/>
                <a:gd name="connsiteX2" fmla="*/ 533870 w 1067740"/>
                <a:gd name="connsiteY2" fmla="*/ 820687 h 820687"/>
                <a:gd name="connsiteX3" fmla="*/ 0 w 1067740"/>
                <a:gd name="connsiteY3" fmla="*/ 687535 h 82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7740" h="820687">
                  <a:moveTo>
                    <a:pt x="533870" y="0"/>
                  </a:moveTo>
                  <a:lnTo>
                    <a:pt x="1067740" y="687535"/>
                  </a:lnTo>
                  <a:lnTo>
                    <a:pt x="533870" y="820687"/>
                  </a:lnTo>
                  <a:lnTo>
                    <a:pt x="0" y="687535"/>
                  </a:lnTo>
                  <a:close/>
                </a:path>
              </a:pathLst>
            </a:custGeom>
            <a:solidFill>
              <a:srgbClr val="44AE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9314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77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3" name="Freeform: Shape 63">
              <a:extLst>
                <a:ext uri="{FF2B5EF4-FFF2-40B4-BE49-F238E27FC236}">
                  <a16:creationId xmlns:a16="http://schemas.microsoft.com/office/drawing/2014/main" id="{8E97D5B9-04F8-F12D-DC19-8249A66579D1}"/>
                </a:ext>
              </a:extLst>
            </p:cNvPr>
            <p:cNvSpPr/>
            <p:nvPr/>
          </p:nvSpPr>
          <p:spPr>
            <a:xfrm>
              <a:off x="3641942" y="2260878"/>
              <a:ext cx="1860116" cy="891082"/>
            </a:xfrm>
            <a:custGeom>
              <a:avLst/>
              <a:gdLst>
                <a:gd name="connsiteX0" fmla="*/ 1948344 w 2480154"/>
                <a:gd name="connsiteY0" fmla="*/ 0 h 994168"/>
                <a:gd name="connsiteX1" fmla="*/ 2480154 w 2480154"/>
                <a:gd name="connsiteY1" fmla="*/ 684882 h 994168"/>
                <a:gd name="connsiteX2" fmla="*/ 1240077 w 2480154"/>
                <a:gd name="connsiteY2" fmla="*/ 994168 h 994168"/>
                <a:gd name="connsiteX3" fmla="*/ 0 w 2480154"/>
                <a:gd name="connsiteY3" fmla="*/ 684882 h 994168"/>
                <a:gd name="connsiteX4" fmla="*/ 531810 w 2480154"/>
                <a:gd name="connsiteY4" fmla="*/ 0 h 994168"/>
                <a:gd name="connsiteX5" fmla="*/ 1240077 w 2480154"/>
                <a:gd name="connsiteY5" fmla="*/ 176648 h 99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0154" h="994168">
                  <a:moveTo>
                    <a:pt x="1948344" y="0"/>
                  </a:moveTo>
                  <a:lnTo>
                    <a:pt x="2480154" y="684882"/>
                  </a:lnTo>
                  <a:lnTo>
                    <a:pt x="1240077" y="994168"/>
                  </a:lnTo>
                  <a:lnTo>
                    <a:pt x="0" y="684882"/>
                  </a:lnTo>
                  <a:lnTo>
                    <a:pt x="531810" y="0"/>
                  </a:lnTo>
                  <a:lnTo>
                    <a:pt x="1240077" y="176648"/>
                  </a:lnTo>
                  <a:close/>
                </a:path>
              </a:pathLst>
            </a:custGeom>
            <a:solidFill>
              <a:srgbClr val="10CF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9314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77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4" name="Freeform: Shape 64">
              <a:extLst>
                <a:ext uri="{FF2B5EF4-FFF2-40B4-BE49-F238E27FC236}">
                  <a16:creationId xmlns:a16="http://schemas.microsoft.com/office/drawing/2014/main" id="{B306628C-8BFE-E89A-843B-675DF2935221}"/>
                </a:ext>
              </a:extLst>
            </p:cNvPr>
            <p:cNvSpPr/>
            <p:nvPr/>
          </p:nvSpPr>
          <p:spPr>
            <a:xfrm>
              <a:off x="4572000" y="1440492"/>
              <a:ext cx="400403" cy="735589"/>
            </a:xfrm>
            <a:custGeom>
              <a:avLst/>
              <a:gdLst>
                <a:gd name="connsiteX0" fmla="*/ 0 w 533870"/>
                <a:gd name="connsiteY0" fmla="*/ 0 h 820687"/>
                <a:gd name="connsiteX1" fmla="*/ 533870 w 533870"/>
                <a:gd name="connsiteY1" fmla="*/ 687535 h 820687"/>
                <a:gd name="connsiteX2" fmla="*/ 0 w 533870"/>
                <a:gd name="connsiteY2" fmla="*/ 820687 h 820687"/>
                <a:gd name="connsiteX3" fmla="*/ 0 w 533870"/>
                <a:gd name="connsiteY3" fmla="*/ 0 h 82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870" h="820687">
                  <a:moveTo>
                    <a:pt x="0" y="0"/>
                  </a:moveTo>
                  <a:lnTo>
                    <a:pt x="533870" y="687535"/>
                  </a:lnTo>
                  <a:lnTo>
                    <a:pt x="0" y="820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82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9314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77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5" name="Freeform: Shape 65">
              <a:extLst>
                <a:ext uri="{FF2B5EF4-FFF2-40B4-BE49-F238E27FC236}">
                  <a16:creationId xmlns:a16="http://schemas.microsoft.com/office/drawing/2014/main" id="{BA97CEAD-D299-BE3B-207B-72C5CCE0D2FD}"/>
                </a:ext>
              </a:extLst>
            </p:cNvPr>
            <p:cNvSpPr/>
            <p:nvPr/>
          </p:nvSpPr>
          <p:spPr>
            <a:xfrm>
              <a:off x="4572001" y="2260878"/>
              <a:ext cx="930058" cy="891082"/>
            </a:xfrm>
            <a:custGeom>
              <a:avLst/>
              <a:gdLst>
                <a:gd name="connsiteX0" fmla="*/ 708267 w 1240077"/>
                <a:gd name="connsiteY0" fmla="*/ 0 h 994168"/>
                <a:gd name="connsiteX1" fmla="*/ 1240077 w 1240077"/>
                <a:gd name="connsiteY1" fmla="*/ 684882 h 994168"/>
                <a:gd name="connsiteX2" fmla="*/ 0 w 1240077"/>
                <a:gd name="connsiteY2" fmla="*/ 994168 h 994168"/>
                <a:gd name="connsiteX3" fmla="*/ 0 w 1240077"/>
                <a:gd name="connsiteY3" fmla="*/ 176648 h 994168"/>
                <a:gd name="connsiteX4" fmla="*/ 708267 w 1240077"/>
                <a:gd name="connsiteY4" fmla="*/ 0 h 99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077" h="994168">
                  <a:moveTo>
                    <a:pt x="708267" y="0"/>
                  </a:moveTo>
                  <a:lnTo>
                    <a:pt x="1240077" y="684882"/>
                  </a:lnTo>
                  <a:lnTo>
                    <a:pt x="0" y="994168"/>
                  </a:lnTo>
                  <a:lnTo>
                    <a:pt x="0" y="176648"/>
                  </a:lnTo>
                  <a:lnTo>
                    <a:pt x="708267" y="0"/>
                  </a:lnTo>
                  <a:close/>
                </a:path>
              </a:pathLst>
            </a:custGeom>
            <a:solidFill>
              <a:srgbClr val="0DA7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973" tIns="34986" rIns="69973" bIns="349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9314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77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6" name="Freeform: Shape 66">
              <a:extLst>
                <a:ext uri="{FF2B5EF4-FFF2-40B4-BE49-F238E27FC236}">
                  <a16:creationId xmlns:a16="http://schemas.microsoft.com/office/drawing/2014/main" id="{A400064C-91DE-8A21-3964-7C3E2844EBD2}"/>
                </a:ext>
              </a:extLst>
            </p:cNvPr>
            <p:cNvSpPr/>
            <p:nvPr/>
          </p:nvSpPr>
          <p:spPr>
            <a:xfrm>
              <a:off x="4572001" y="3094493"/>
              <a:ext cx="1463447" cy="1036029"/>
            </a:xfrm>
            <a:custGeom>
              <a:avLst/>
              <a:gdLst>
                <a:gd name="connsiteX0" fmla="*/ 1431613 w 1951263"/>
                <a:gd name="connsiteY0" fmla="*/ 0 h 1155882"/>
                <a:gd name="connsiteX1" fmla="*/ 1951263 w 1951263"/>
                <a:gd name="connsiteY1" fmla="*/ 669221 h 1155882"/>
                <a:gd name="connsiteX2" fmla="*/ 1 w 1951263"/>
                <a:gd name="connsiteY2" fmla="*/ 1155882 h 1155882"/>
                <a:gd name="connsiteX3" fmla="*/ 0 w 1951263"/>
                <a:gd name="connsiteY3" fmla="*/ 1155882 h 1155882"/>
                <a:gd name="connsiteX4" fmla="*/ 0 w 1951263"/>
                <a:gd name="connsiteY4" fmla="*/ 330981 h 1155882"/>
                <a:gd name="connsiteX5" fmla="*/ 1 w 1951263"/>
                <a:gd name="connsiteY5" fmla="*/ 330981 h 1155882"/>
                <a:gd name="connsiteX6" fmla="*/ 1431613 w 1951263"/>
                <a:gd name="connsiteY6" fmla="*/ 0 h 1155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1263" h="1155882">
                  <a:moveTo>
                    <a:pt x="1431613" y="0"/>
                  </a:moveTo>
                  <a:lnTo>
                    <a:pt x="1951263" y="669221"/>
                  </a:lnTo>
                  <a:lnTo>
                    <a:pt x="1" y="1155882"/>
                  </a:lnTo>
                  <a:lnTo>
                    <a:pt x="0" y="1155882"/>
                  </a:lnTo>
                  <a:lnTo>
                    <a:pt x="0" y="330981"/>
                  </a:lnTo>
                  <a:lnTo>
                    <a:pt x="1" y="330981"/>
                  </a:lnTo>
                  <a:lnTo>
                    <a:pt x="1431613" y="0"/>
                  </a:lnTo>
                  <a:close/>
                </a:path>
              </a:pathLst>
            </a:custGeom>
            <a:solidFill>
              <a:srgbClr val="4C9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9973" tIns="34986" rIns="69973" bIns="349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9314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77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2F70A17-86DA-EF0C-275D-6F716C6BE3C3}"/>
              </a:ext>
            </a:extLst>
          </p:cNvPr>
          <p:cNvSpPr/>
          <p:nvPr/>
        </p:nvSpPr>
        <p:spPr>
          <a:xfrm>
            <a:off x="5957816" y="2392860"/>
            <a:ext cx="6165132" cy="1569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Спортивная школа присылает положение о проведении фестиваля ГТО дошкольниками за 1-2 недели до мероприятия (мало времени на подготовку);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Временные потери  при прохождении родителями совместно с детьми медицинской комиссии (в среднем 3-5 дней);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Длительное ожидание ответа от спортивной школы о точной дате прохождения тестирования детьми (минимум 1 неделя);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0CBD2CE-DFDB-75B0-CA1E-7D7930179E0F}"/>
              </a:ext>
            </a:extLst>
          </p:cNvPr>
          <p:cNvSpPr/>
          <p:nvPr/>
        </p:nvSpPr>
        <p:spPr>
          <a:xfrm>
            <a:off x="6643244" y="3932231"/>
            <a:ext cx="55487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cs typeface="Gotham Pro Light" panose="02000503030000020004" pitchFamily="2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учреждения/организации</a:t>
            </a:r>
          </a:p>
          <a:p>
            <a:endParaRPr lang="ru-RU" b="1" dirty="0">
              <a:cs typeface="Gotham Pro Light" panose="02000503030000020004" pitchFamily="2" charset="0"/>
            </a:endParaRP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Родители отказываются от прохождения детьми комплекса ГТО;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 родителей нет  понимания об уровне подготовленности детей к сдаче комплекса ГТО и что даст его прохождение;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Не все заявленные дети могут сдать нормативы комплекса ГТО  (80-90%);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До момента прохождения комиссии от 100% ожидаемых детей доходят 15-20%;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997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AED8C-1C92-7574-C1A6-7980E3958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Разработанные решения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5241115-2A5D-E373-CF45-D1C812813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471565"/>
              </p:ext>
            </p:extLst>
          </p:nvPr>
        </p:nvGraphicFramePr>
        <p:xfrm>
          <a:off x="399917" y="998083"/>
          <a:ext cx="11432078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8603">
                  <a:extLst>
                    <a:ext uri="{9D8B030D-6E8A-4147-A177-3AD203B41FA5}">
                      <a16:colId xmlns:a16="http://schemas.microsoft.com/office/drawing/2014/main" val="1976670467"/>
                    </a:ext>
                  </a:extLst>
                </a:gridCol>
                <a:gridCol w="6543475">
                  <a:extLst>
                    <a:ext uri="{9D8B030D-6E8A-4147-A177-3AD203B41FA5}">
                      <a16:colId xmlns:a16="http://schemas.microsoft.com/office/drawing/2014/main" val="1910842123"/>
                    </a:ext>
                  </a:extLst>
                </a:gridCol>
              </a:tblGrid>
              <a:tr h="364849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Arial Black" panose="020B0A04020102020204" pitchFamily="34" charset="0"/>
                        </a:rPr>
                        <a:t>Проблема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7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Arial Black" panose="020B0A04020102020204" pitchFamily="34" charset="0"/>
                        </a:rPr>
                        <a:t>Решение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7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692734"/>
                  </a:ext>
                </a:extLst>
              </a:tr>
              <a:tr h="8209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Спортивная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 присылает положение о проведении фестиваля ГТО дошкольниками за 1-2 недели до мероприятия (мало времени на подготовку);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спортивной школой графика прохождения нормативов комплекса ГТО дошкольными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учреждениями на год;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 рассылка графика и положения по ДОУ в начале года;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71161"/>
                  </a:ext>
                </a:extLst>
              </a:tr>
              <a:tr h="638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Родители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отказываются от прохождения детьми комплекса ГТО;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родительского собрания инструктором по физической культуре, на котором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родителям поясняются все вопросы, касающиеся сдачи нормативов ГТО детьми;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Помощь родителям в регистрации детей на сайте ГТО;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8781634"/>
                  </a:ext>
                </a:extLst>
              </a:tr>
              <a:tr h="638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У родителей нет  понимания об уровне подготовленности детей к сдаче комплекса ГТО и что даст его прохождение;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Инструктор по физической культуре формирует списки детей по уровню физической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подготовленности и группе здоровья детей;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 для родителей «Зачем детям нужно сдавать нормативы комплекса ГТО»;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805793"/>
                  </a:ext>
                </a:extLst>
              </a:tr>
              <a:tr h="638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Временные потери  при прохождении родителями совместно с детьми медицинской комиссии (в среднем 3-5 дней);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сестра, закрепленная за ДОУ,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ставит допуск к сдаче нормативов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комплекса ГТО у участкового врача;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259465"/>
                  </a:ext>
                </a:extLst>
              </a:tr>
              <a:tr h="638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Длительное ожидание ответа от спортивной школы о точной дате прохождения тестирования детьми (минимум 1 неделя);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Спортивная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 выезжает в ДОУ для тестирование дошкольников в соответствии с датой в графике;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8857373"/>
                  </a:ext>
                </a:extLst>
              </a:tr>
              <a:tr h="638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Не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 заявленные дети могут сдать нормативы комплекса ГТО  (80-90%);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спортивной школой методических рекомендаций по сдаче нормативов ГТО детьми дошкольного возраста;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Инструктор по физической культуре подготавливает детей по нормативам из комплекса ГТО;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243097"/>
                  </a:ext>
                </a:extLst>
              </a:tr>
              <a:tr h="11857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 До момента прохождения медицинской комиссии от 100% ожидаемых детей доходят 15-20%;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родителей по вовлечению их в процесс подготовки детей к сдаче нормативов комплекса ГТО: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родительского собрания инструктором по физической культуре, на котором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родителям поясняются все вопросы, касающиеся сдачи нормативов ГТО детьми;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 для родителей «Зачем детям нужно сдавать нормативы комплекса ГТО»;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455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0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7C15CF-797E-FACA-E502-58F1CD5EB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C318D4A-5645-777B-30E6-D74ED86BC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967393"/>
              </p:ext>
            </p:extLst>
          </p:nvPr>
        </p:nvGraphicFramePr>
        <p:xfrm>
          <a:off x="393262" y="998083"/>
          <a:ext cx="11445388" cy="559562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19201">
                  <a:extLst>
                    <a:ext uri="{9D8B030D-6E8A-4147-A177-3AD203B41FA5}">
                      <a16:colId xmlns:a16="http://schemas.microsoft.com/office/drawing/2014/main" val="4038982218"/>
                    </a:ext>
                  </a:extLst>
                </a:gridCol>
                <a:gridCol w="6160537">
                  <a:extLst>
                    <a:ext uri="{9D8B030D-6E8A-4147-A177-3AD203B41FA5}">
                      <a16:colId xmlns:a16="http://schemas.microsoft.com/office/drawing/2014/main" val="2834139719"/>
                    </a:ext>
                  </a:extLst>
                </a:gridCol>
                <a:gridCol w="2567966">
                  <a:extLst>
                    <a:ext uri="{9D8B030D-6E8A-4147-A177-3AD203B41FA5}">
                      <a16:colId xmlns:a16="http://schemas.microsoft.com/office/drawing/2014/main" val="1164852108"/>
                    </a:ext>
                  </a:extLst>
                </a:gridCol>
                <a:gridCol w="1997684">
                  <a:extLst>
                    <a:ext uri="{9D8B030D-6E8A-4147-A177-3AD203B41FA5}">
                      <a16:colId xmlns:a16="http://schemas.microsoft.com/office/drawing/2014/main" val="2995391871"/>
                    </a:ext>
                  </a:extLst>
                </a:gridCol>
              </a:tblGrid>
              <a:tr h="48192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Inter SemiBold" panose="02000503000000020004" pitchFamily="2" charset="0"/>
                        </a:rPr>
                        <a:t>№</a:t>
                      </a:r>
                    </a:p>
                  </a:txBody>
                  <a:tcPr marL="93297" marR="93297" marT="46649" marB="4664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7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Inter SemiBold" panose="02000503000000020004" pitchFamily="2" charset="0"/>
                        </a:rPr>
                        <a:t>Наименование мероприятия</a:t>
                      </a:r>
                    </a:p>
                  </a:txBody>
                  <a:tcPr marL="93297" marR="93297" marT="46649" marB="4664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7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Inter SemiBold" panose="02000503000000020004" pitchFamily="2" charset="0"/>
                        </a:rPr>
                        <a:t>Ответственный</a:t>
                      </a:r>
                    </a:p>
                  </a:txBody>
                  <a:tcPr marL="93297" marR="93297" marT="46649" marB="4664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7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Inter SemiBold" panose="02000503000000020004" pitchFamily="2" charset="0"/>
                        </a:rPr>
                        <a:t>Срок </a:t>
                      </a:r>
                      <a:br>
                        <a:rPr lang="ru-RU" sz="1100" b="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Inter SemiBold" panose="02000503000000020004" pitchFamily="2" charset="0"/>
                        </a:rPr>
                      </a:br>
                      <a:endParaRPr lang="ru-RU" sz="1100" b="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Inter SemiBold" panose="02000503000000020004" pitchFamily="2" charset="0"/>
                      </a:endParaRPr>
                    </a:p>
                  </a:txBody>
                  <a:tcPr marL="93297" marR="93297" marT="46649" marB="4664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7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901530"/>
                  </a:ext>
                </a:extLst>
              </a:tr>
              <a:tr h="575035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+mn-lt"/>
                          <a:ea typeface="Inter" panose="02000503000000020004" pitchFamily="2" charset="0"/>
                        </a:rPr>
                        <a:t>1</a:t>
                      </a:r>
                    </a:p>
                  </a:txBody>
                  <a:tcPr marL="93297" marR="93297" marT="46649" marB="4664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Разработка спортивной школой графика прохождения нормативов комплекса ГТО дошкольными</a:t>
                      </a:r>
                      <a:r>
                        <a:rPr lang="ru-RU" sz="1050" baseline="0" dirty="0"/>
                        <a:t> учреждениями на год;</a:t>
                      </a:r>
                    </a:p>
                    <a:p>
                      <a:endParaRPr lang="ru-RU" sz="1050" dirty="0">
                        <a:latin typeface="+mn-lt"/>
                        <a:ea typeface="Inter" panose="02000503000000020004" pitchFamily="2" charset="0"/>
                      </a:endParaRP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+mn-lt"/>
                          <a:ea typeface="Inter" panose="02000503000000020004" pitchFamily="2" charset="0"/>
                        </a:rPr>
                        <a:t>Инструктор-методист</a:t>
                      </a:r>
                      <a:r>
                        <a:rPr lang="ru-RU" sz="1050" baseline="0" dirty="0">
                          <a:latin typeface="+mn-lt"/>
                          <a:ea typeface="Inter" panose="02000503000000020004" pitchFamily="2" charset="0"/>
                        </a:rPr>
                        <a:t> спортивной школы №1 города Ельца </a:t>
                      </a:r>
                      <a:r>
                        <a:rPr lang="ru-RU" sz="1050" baseline="0" dirty="0" err="1">
                          <a:latin typeface="+mn-lt"/>
                          <a:ea typeface="Inter" panose="02000503000000020004" pitchFamily="2" charset="0"/>
                        </a:rPr>
                        <a:t>Пшеничникова</a:t>
                      </a:r>
                      <a:r>
                        <a:rPr lang="ru-RU" sz="1050" baseline="0" dirty="0">
                          <a:latin typeface="+mn-lt"/>
                          <a:ea typeface="Inter" panose="02000503000000020004" pitchFamily="2" charset="0"/>
                        </a:rPr>
                        <a:t> О.А.</a:t>
                      </a:r>
                      <a:endParaRPr lang="ru-RU" sz="1050" dirty="0">
                        <a:latin typeface="+mn-lt"/>
                        <a:ea typeface="Inter" panose="02000503000000020004" pitchFamily="2" charset="0"/>
                      </a:endParaRP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+mn-lt"/>
                          <a:ea typeface="Inter" panose="02000503000000020004" pitchFamily="2" charset="0"/>
                        </a:rPr>
                        <a:t>19.08.24-</a:t>
                      </a:r>
                      <a:r>
                        <a:rPr lang="ru-RU" sz="1050" baseline="0" dirty="0">
                          <a:latin typeface="+mn-lt"/>
                          <a:ea typeface="Inter" panose="02000503000000020004" pitchFamily="2" charset="0"/>
                        </a:rPr>
                        <a:t> 3.09.24</a:t>
                      </a:r>
                      <a:endParaRPr lang="ru-RU" sz="1050" dirty="0">
                        <a:latin typeface="+mn-lt"/>
                        <a:ea typeface="Inter" panose="02000503000000020004" pitchFamily="2" charset="0"/>
                      </a:endParaRP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931865"/>
                  </a:ext>
                </a:extLst>
              </a:tr>
              <a:tr h="629267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+mn-lt"/>
                          <a:ea typeface="Inter" panose="02000503000000020004" pitchFamily="2" charset="0"/>
                        </a:rPr>
                        <a:t>2</a:t>
                      </a:r>
                    </a:p>
                  </a:txBody>
                  <a:tcPr marL="93297" marR="93297" marT="46649" marB="4664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Электронная рассылка графика и положения по ДОУ в начале года;</a:t>
                      </a:r>
                      <a:endParaRPr lang="ru-RU" sz="1050" dirty="0"/>
                    </a:p>
                    <a:p>
                      <a:endParaRPr lang="ru-RU" sz="1050" dirty="0">
                        <a:latin typeface="+mn-lt"/>
                        <a:ea typeface="Inter" panose="02000503000000020004" pitchFamily="2" charset="0"/>
                      </a:endParaRP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+mn-lt"/>
                          <a:ea typeface="Inter" panose="02000503000000020004" pitchFamily="2" charset="0"/>
                        </a:rPr>
                        <a:t>Инструктор-методист</a:t>
                      </a:r>
                      <a:r>
                        <a:rPr lang="ru-RU" sz="1050" baseline="0" dirty="0">
                          <a:latin typeface="+mn-lt"/>
                          <a:ea typeface="Inter" panose="02000503000000020004" pitchFamily="2" charset="0"/>
                        </a:rPr>
                        <a:t> спортивной школы №1 города Ельца </a:t>
                      </a:r>
                      <a:r>
                        <a:rPr lang="ru-RU" sz="1050" baseline="0" dirty="0" err="1">
                          <a:latin typeface="+mn-lt"/>
                          <a:ea typeface="Inter" panose="02000503000000020004" pitchFamily="2" charset="0"/>
                        </a:rPr>
                        <a:t>Пшеничникова</a:t>
                      </a:r>
                      <a:r>
                        <a:rPr lang="ru-RU" sz="1050" baseline="0" dirty="0">
                          <a:latin typeface="+mn-lt"/>
                          <a:ea typeface="Inter" panose="02000503000000020004" pitchFamily="2" charset="0"/>
                        </a:rPr>
                        <a:t> О.А.</a:t>
                      </a:r>
                      <a:endParaRPr lang="ru-RU" sz="1050" dirty="0">
                        <a:latin typeface="+mn-lt"/>
                        <a:ea typeface="Inter" panose="02000503000000020004" pitchFamily="2" charset="0"/>
                      </a:endParaRPr>
                    </a:p>
                    <a:p>
                      <a:endParaRPr lang="ru-RU" sz="1050" dirty="0">
                        <a:latin typeface="+mn-lt"/>
                        <a:ea typeface="Inter" panose="02000503000000020004" pitchFamily="2" charset="0"/>
                      </a:endParaRP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+mn-lt"/>
                          <a:ea typeface="Inter" panose="02000503000000020004" pitchFamily="2" charset="0"/>
                        </a:rPr>
                        <a:t>4.09.24 – 6.09.24</a:t>
                      </a: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082041"/>
                  </a:ext>
                </a:extLst>
              </a:tr>
              <a:tr h="629267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+mn-lt"/>
                          <a:ea typeface="Inter" panose="02000503000000020004" pitchFamily="2" charset="0"/>
                        </a:rPr>
                        <a:t>3</a:t>
                      </a:r>
                    </a:p>
                  </a:txBody>
                  <a:tcPr marL="93297" marR="93297" marT="46649" marB="4664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Разработка спортивной школой методических рекомендаций по сдаче нормативов ГТО детьми дошкольного возраста;</a:t>
                      </a:r>
                    </a:p>
                    <a:p>
                      <a:endParaRPr lang="ru-RU" sz="1050" dirty="0">
                        <a:latin typeface="+mn-lt"/>
                        <a:ea typeface="Inter" panose="02000503000000020004" pitchFamily="2" charset="0"/>
                      </a:endParaRP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+mn-lt"/>
                          <a:ea typeface="Inter" panose="02000503000000020004" pitchFamily="2" charset="0"/>
                        </a:rPr>
                        <a:t>Инструктор-методист</a:t>
                      </a:r>
                      <a:r>
                        <a:rPr lang="ru-RU" sz="1050" baseline="0" dirty="0">
                          <a:latin typeface="+mn-lt"/>
                          <a:ea typeface="Inter" panose="02000503000000020004" pitchFamily="2" charset="0"/>
                        </a:rPr>
                        <a:t> спортивной школы №1 города Ельца </a:t>
                      </a:r>
                      <a:r>
                        <a:rPr lang="ru-RU" sz="1050" baseline="0" dirty="0" err="1">
                          <a:latin typeface="+mn-lt"/>
                          <a:ea typeface="Inter" panose="02000503000000020004" pitchFamily="2" charset="0"/>
                        </a:rPr>
                        <a:t>Пшеничникова</a:t>
                      </a:r>
                      <a:r>
                        <a:rPr lang="ru-RU" sz="1050" baseline="0" dirty="0">
                          <a:latin typeface="+mn-lt"/>
                          <a:ea typeface="Inter" panose="02000503000000020004" pitchFamily="2" charset="0"/>
                        </a:rPr>
                        <a:t> О.А.</a:t>
                      </a:r>
                      <a:endParaRPr lang="ru-RU" sz="1050" dirty="0">
                        <a:latin typeface="+mn-lt"/>
                        <a:ea typeface="Inter" panose="02000503000000020004" pitchFamily="2" charset="0"/>
                      </a:endParaRPr>
                    </a:p>
                    <a:p>
                      <a:endParaRPr lang="ru-RU" sz="1050" dirty="0">
                        <a:latin typeface="+mn-lt"/>
                        <a:ea typeface="Inter" panose="02000503000000020004" pitchFamily="2" charset="0"/>
                      </a:endParaRP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+mn-lt"/>
                          <a:ea typeface="Inter" panose="02000503000000020004" pitchFamily="2" charset="0"/>
                        </a:rPr>
                        <a:t>19.08.24-</a:t>
                      </a:r>
                      <a:r>
                        <a:rPr lang="ru-RU" sz="1050" baseline="0" dirty="0">
                          <a:latin typeface="+mn-lt"/>
                          <a:ea typeface="Inter" panose="02000503000000020004" pitchFamily="2" charset="0"/>
                        </a:rPr>
                        <a:t> 3.09.24</a:t>
                      </a:r>
                      <a:endParaRPr lang="ru-RU" sz="1050" dirty="0">
                        <a:latin typeface="+mn-lt"/>
                        <a:ea typeface="Inter" panose="02000503000000020004" pitchFamily="2" charset="0"/>
                      </a:endParaRPr>
                    </a:p>
                    <a:p>
                      <a:endParaRPr lang="ru-RU" sz="1050" dirty="0">
                        <a:latin typeface="+mn-lt"/>
                        <a:ea typeface="Inter" panose="02000503000000020004" pitchFamily="2" charset="0"/>
                      </a:endParaRP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152880"/>
                  </a:ext>
                </a:extLst>
              </a:tr>
              <a:tr h="46872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+mn-lt"/>
                          <a:ea typeface="Inter" panose="02000503000000020004" pitchFamily="2" charset="0"/>
                        </a:rPr>
                        <a:t>4</a:t>
                      </a:r>
                    </a:p>
                  </a:txBody>
                  <a:tcPr marL="93297" marR="93297" marT="46649" marB="4664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Инструктор по физической культуре формирует списки детей по уровню физической</a:t>
                      </a:r>
                      <a:r>
                        <a:rPr lang="ru-RU" sz="1050" baseline="0" dirty="0"/>
                        <a:t> подготовленности и группе здоровья детей;</a:t>
                      </a:r>
                    </a:p>
                    <a:p>
                      <a:endParaRPr lang="ru-RU" sz="1050" dirty="0">
                        <a:latin typeface="+mn-lt"/>
                        <a:ea typeface="Inter" panose="02000503000000020004" pitchFamily="2" charset="0"/>
                      </a:endParaRP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+mn-lt"/>
                          <a:ea typeface="Inter" panose="02000503000000020004" pitchFamily="2" charset="0"/>
                        </a:rPr>
                        <a:t>Инструктор по физической культуре </a:t>
                      </a:r>
                      <a:r>
                        <a:rPr lang="ru-RU" sz="1050" dirty="0" err="1">
                          <a:latin typeface="+mn-lt"/>
                          <a:ea typeface="Inter" panose="02000503000000020004" pitchFamily="2" charset="0"/>
                        </a:rPr>
                        <a:t>Ман</a:t>
                      </a:r>
                      <a:r>
                        <a:rPr lang="ru-RU" sz="1050" dirty="0">
                          <a:latin typeface="+mn-lt"/>
                          <a:ea typeface="Inter" panose="02000503000000020004" pitchFamily="2" charset="0"/>
                        </a:rPr>
                        <a:t> Ю.И.</a:t>
                      </a: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+mn-lt"/>
                          <a:ea typeface="Inter" panose="02000503000000020004" pitchFamily="2" charset="0"/>
                        </a:rPr>
                        <a:t>12.09.24 – 16.09.24</a:t>
                      </a: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317719"/>
                  </a:ext>
                </a:extLst>
              </a:tr>
              <a:tr h="447541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+mn-lt"/>
                          <a:ea typeface="Inter" panose="02000503000000020004" pitchFamily="2" charset="0"/>
                        </a:rPr>
                        <a:t>5</a:t>
                      </a:r>
                    </a:p>
                  </a:txBody>
                  <a:tcPr marL="93297" marR="93297" marT="46649" marB="4664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Проведение родительского собрания инструктором по физической культуре, на котором</a:t>
                      </a:r>
                      <a:r>
                        <a:rPr lang="ru-RU" sz="1050" baseline="0" dirty="0"/>
                        <a:t> родителям поясняются все вопросы, касающиеся сдачи нормативов ГТО детьми;</a:t>
                      </a:r>
                    </a:p>
                    <a:p>
                      <a:endParaRPr lang="ru-RU" sz="1050" dirty="0">
                        <a:latin typeface="+mn-lt"/>
                        <a:ea typeface="Inter" panose="02000503000000020004" pitchFamily="2" charset="0"/>
                      </a:endParaRP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+mn-lt"/>
                          <a:ea typeface="Inter" panose="02000503000000020004" pitchFamily="2" charset="0"/>
                        </a:rPr>
                        <a:t>Инструктор по физической культуре </a:t>
                      </a:r>
                      <a:r>
                        <a:rPr lang="ru-RU" sz="1050" dirty="0" err="1">
                          <a:latin typeface="+mn-lt"/>
                          <a:ea typeface="Inter" panose="02000503000000020004" pitchFamily="2" charset="0"/>
                        </a:rPr>
                        <a:t>Ман</a:t>
                      </a:r>
                      <a:r>
                        <a:rPr lang="ru-RU" sz="1050" dirty="0">
                          <a:latin typeface="+mn-lt"/>
                          <a:ea typeface="Inter" panose="02000503000000020004" pitchFamily="2" charset="0"/>
                        </a:rPr>
                        <a:t> Ю.И.</a:t>
                      </a:r>
                    </a:p>
                    <a:p>
                      <a:endParaRPr lang="ru-RU" sz="1050" dirty="0">
                        <a:latin typeface="+mn-lt"/>
                        <a:ea typeface="Inter" panose="02000503000000020004" pitchFamily="2" charset="0"/>
                      </a:endParaRP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+mn-lt"/>
                          <a:ea typeface="Inter" panose="02000503000000020004" pitchFamily="2" charset="0"/>
                        </a:rPr>
                        <a:t>17.09.24</a:t>
                      </a:r>
                      <a:r>
                        <a:rPr lang="ru-RU" sz="1050" baseline="0" dirty="0">
                          <a:latin typeface="+mn-lt"/>
                          <a:ea typeface="Inter" panose="02000503000000020004" pitchFamily="2" charset="0"/>
                        </a:rPr>
                        <a:t> -19.09.24</a:t>
                      </a:r>
                      <a:endParaRPr lang="ru-RU" sz="1050" dirty="0">
                        <a:latin typeface="+mn-lt"/>
                        <a:ea typeface="Inter" panose="02000503000000020004" pitchFamily="2" charset="0"/>
                      </a:endParaRPr>
                    </a:p>
                    <a:p>
                      <a:endParaRPr lang="ru-RU" sz="1050" dirty="0">
                        <a:latin typeface="+mn-lt"/>
                        <a:ea typeface="Inter" panose="02000503000000020004" pitchFamily="2" charset="0"/>
                      </a:endParaRP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292838"/>
                  </a:ext>
                </a:extLst>
              </a:tr>
              <a:tr h="44475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+mn-lt"/>
                          <a:ea typeface="Inter" panose="02000503000000020004" pitchFamily="2" charset="0"/>
                        </a:rPr>
                        <a:t>6</a:t>
                      </a:r>
                    </a:p>
                  </a:txBody>
                  <a:tcPr marL="93297" marR="93297" marT="46649" marB="4664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Консультация для родителей «Зачем детям нужно сдавать нормативы комплекса ГТО» (на родительском собрании);</a:t>
                      </a:r>
                      <a:endParaRPr lang="ru-RU" sz="1050" dirty="0"/>
                    </a:p>
                    <a:p>
                      <a:endParaRPr lang="ru-RU" sz="1050" dirty="0">
                        <a:latin typeface="+mn-lt"/>
                        <a:ea typeface="Inter" panose="02000503000000020004" pitchFamily="2" charset="0"/>
                      </a:endParaRP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+mn-lt"/>
                          <a:ea typeface="Inter" panose="02000503000000020004" pitchFamily="2" charset="0"/>
                        </a:rPr>
                        <a:t>Инструктор по физической культуре </a:t>
                      </a:r>
                      <a:r>
                        <a:rPr lang="ru-RU" sz="1050" dirty="0" err="1">
                          <a:latin typeface="+mn-lt"/>
                          <a:ea typeface="Inter" panose="02000503000000020004" pitchFamily="2" charset="0"/>
                        </a:rPr>
                        <a:t>Ман</a:t>
                      </a:r>
                      <a:r>
                        <a:rPr lang="ru-RU" sz="1050" dirty="0">
                          <a:latin typeface="+mn-lt"/>
                          <a:ea typeface="Inter" panose="02000503000000020004" pitchFamily="2" charset="0"/>
                        </a:rPr>
                        <a:t> Ю.И.</a:t>
                      </a:r>
                    </a:p>
                    <a:p>
                      <a:endParaRPr lang="ru-RU" sz="1050" dirty="0">
                        <a:latin typeface="+mn-lt"/>
                        <a:ea typeface="Inter" panose="02000503000000020004" pitchFamily="2" charset="0"/>
                      </a:endParaRP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+mn-lt"/>
                          <a:ea typeface="Inter" panose="02000503000000020004" pitchFamily="2" charset="0"/>
                        </a:rPr>
                        <a:t>17.09.24</a:t>
                      </a:r>
                      <a:r>
                        <a:rPr lang="ru-RU" sz="1050" baseline="0" dirty="0">
                          <a:latin typeface="+mn-lt"/>
                          <a:ea typeface="Inter" panose="02000503000000020004" pitchFamily="2" charset="0"/>
                        </a:rPr>
                        <a:t> -19.09.24</a:t>
                      </a:r>
                      <a:endParaRPr lang="ru-RU" sz="1050" dirty="0">
                        <a:latin typeface="+mn-lt"/>
                        <a:ea typeface="Inter" panose="02000503000000020004" pitchFamily="2" charset="0"/>
                      </a:endParaRPr>
                    </a:p>
                    <a:p>
                      <a:endParaRPr lang="ru-RU" sz="1050" dirty="0">
                        <a:latin typeface="+mn-lt"/>
                        <a:ea typeface="Inter" panose="02000503000000020004" pitchFamily="2" charset="0"/>
                      </a:endParaRP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971306"/>
                  </a:ext>
                </a:extLst>
              </a:tr>
              <a:tr h="376895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+mn-lt"/>
                          <a:ea typeface="Inter" panose="02000503000000020004" pitchFamily="2" charset="0"/>
                        </a:rPr>
                        <a:t>7</a:t>
                      </a:r>
                    </a:p>
                  </a:txBody>
                  <a:tcPr marL="93297" marR="93297" marT="46649" marB="4664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Помощь родителям в регистрации детей на сайте ГТО (на родительском собрании);</a:t>
                      </a:r>
                      <a:endParaRPr lang="ru-RU" sz="1050" dirty="0"/>
                    </a:p>
                    <a:p>
                      <a:endParaRPr lang="ru-RU" sz="1050" dirty="0">
                        <a:latin typeface="+mn-lt"/>
                        <a:ea typeface="Inter" panose="02000503000000020004" pitchFamily="2" charset="0"/>
                      </a:endParaRP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+mn-lt"/>
                          <a:ea typeface="Inter" panose="02000503000000020004" pitchFamily="2" charset="0"/>
                        </a:rPr>
                        <a:t>Инструктор по физической культуре </a:t>
                      </a:r>
                      <a:r>
                        <a:rPr lang="ru-RU" sz="1050" dirty="0" err="1">
                          <a:latin typeface="+mn-lt"/>
                          <a:ea typeface="Inter" panose="02000503000000020004" pitchFamily="2" charset="0"/>
                        </a:rPr>
                        <a:t>Ман</a:t>
                      </a:r>
                      <a:r>
                        <a:rPr lang="ru-RU" sz="1050" dirty="0">
                          <a:latin typeface="+mn-lt"/>
                          <a:ea typeface="Inter" panose="02000503000000020004" pitchFamily="2" charset="0"/>
                        </a:rPr>
                        <a:t> Ю.И.</a:t>
                      </a:r>
                    </a:p>
                    <a:p>
                      <a:endParaRPr lang="ru-RU" sz="1050" dirty="0">
                        <a:latin typeface="+mn-lt"/>
                        <a:ea typeface="Inter" panose="02000503000000020004" pitchFamily="2" charset="0"/>
                      </a:endParaRP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+mn-lt"/>
                          <a:ea typeface="Inter" panose="02000503000000020004" pitchFamily="2" charset="0"/>
                        </a:rPr>
                        <a:t>17.09.24</a:t>
                      </a:r>
                      <a:r>
                        <a:rPr lang="ru-RU" sz="1050" baseline="0" dirty="0">
                          <a:latin typeface="+mn-lt"/>
                          <a:ea typeface="Inter" panose="02000503000000020004" pitchFamily="2" charset="0"/>
                        </a:rPr>
                        <a:t> -19.09.24</a:t>
                      </a:r>
                      <a:endParaRPr lang="ru-RU" sz="1050" dirty="0">
                        <a:latin typeface="+mn-lt"/>
                        <a:ea typeface="Inter" panose="02000503000000020004" pitchFamily="2" charset="0"/>
                      </a:endParaRPr>
                    </a:p>
                    <a:p>
                      <a:endParaRPr lang="ru-RU" sz="1050" dirty="0">
                        <a:latin typeface="+mn-lt"/>
                        <a:ea typeface="Inter" panose="02000503000000020004" pitchFamily="2" charset="0"/>
                      </a:endParaRP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909538"/>
                  </a:ext>
                </a:extLst>
              </a:tr>
              <a:tr h="376895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+mn-lt"/>
                          <a:ea typeface="Inter" panose="02000503000000020004" pitchFamily="2" charset="0"/>
                        </a:rPr>
                        <a:t>8</a:t>
                      </a:r>
                    </a:p>
                  </a:txBody>
                  <a:tcPr marL="93297" marR="93297" marT="46649" marB="4664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Медицинская сестра, закрепленная за ДОУ,</a:t>
                      </a:r>
                      <a:r>
                        <a:rPr lang="ru-RU" sz="1050" baseline="0" dirty="0"/>
                        <a:t> </a:t>
                      </a:r>
                      <a:r>
                        <a:rPr lang="ru-RU" sz="1050" dirty="0"/>
                        <a:t> ставит допуск к сдаче нормативов</a:t>
                      </a:r>
                      <a:r>
                        <a:rPr lang="ru-RU" sz="1050" baseline="0" dirty="0"/>
                        <a:t> комплекса ГТО у участкового врача;</a:t>
                      </a:r>
                      <a:endParaRPr lang="ru-RU" sz="1050" dirty="0">
                        <a:latin typeface="+mn-lt"/>
                        <a:ea typeface="Inter" panose="02000503000000020004" pitchFamily="2" charset="0"/>
                      </a:endParaRP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+mn-lt"/>
                          <a:ea typeface="Inter" panose="02000503000000020004" pitchFamily="2" charset="0"/>
                        </a:rPr>
                        <a:t>Медицинская</a:t>
                      </a:r>
                      <a:r>
                        <a:rPr lang="ru-RU" sz="1050" baseline="0" dirty="0">
                          <a:latin typeface="+mn-lt"/>
                          <a:ea typeface="Inter" panose="02000503000000020004" pitchFamily="2" charset="0"/>
                        </a:rPr>
                        <a:t> сестра Рыбакова Н.В.</a:t>
                      </a:r>
                      <a:endParaRPr lang="ru-RU" sz="1050" dirty="0">
                        <a:latin typeface="+mn-lt"/>
                        <a:ea typeface="Inter" panose="02000503000000020004" pitchFamily="2" charset="0"/>
                      </a:endParaRP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+mn-lt"/>
                          <a:ea typeface="Inter" panose="02000503000000020004" pitchFamily="2" charset="0"/>
                        </a:rPr>
                        <a:t>23.09.24 -26.09.24</a:t>
                      </a: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599219"/>
                  </a:ext>
                </a:extLst>
              </a:tr>
              <a:tr h="376895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+mn-lt"/>
                          <a:ea typeface="Inter" panose="02000503000000020004" pitchFamily="2" charset="0"/>
                        </a:rPr>
                        <a:t>9</a:t>
                      </a:r>
                    </a:p>
                  </a:txBody>
                  <a:tcPr marL="93297" marR="93297" marT="46649" marB="4664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/>
                        <a:t>Инструктор по физической культуре подготавливает детей по нормативам из комплекса ГТО;</a:t>
                      </a:r>
                      <a:endParaRPr lang="ru-RU" sz="1050" dirty="0"/>
                    </a:p>
                    <a:p>
                      <a:endParaRPr lang="ru-RU" sz="1050" dirty="0">
                        <a:latin typeface="+mn-lt"/>
                        <a:ea typeface="Inter" panose="02000503000000020004" pitchFamily="2" charset="0"/>
                      </a:endParaRP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+mn-lt"/>
                          <a:ea typeface="Inter" panose="02000503000000020004" pitchFamily="2" charset="0"/>
                        </a:rPr>
                        <a:t>Инструктор по физической культуре </a:t>
                      </a:r>
                      <a:r>
                        <a:rPr lang="ru-RU" sz="1050" dirty="0" err="1">
                          <a:latin typeface="+mn-lt"/>
                          <a:ea typeface="Inter" panose="02000503000000020004" pitchFamily="2" charset="0"/>
                        </a:rPr>
                        <a:t>Ман</a:t>
                      </a:r>
                      <a:r>
                        <a:rPr lang="ru-RU" sz="1050" dirty="0">
                          <a:latin typeface="+mn-lt"/>
                          <a:ea typeface="Inter" panose="02000503000000020004" pitchFamily="2" charset="0"/>
                        </a:rPr>
                        <a:t> Ю.И.</a:t>
                      </a:r>
                    </a:p>
                    <a:p>
                      <a:endParaRPr lang="ru-RU" sz="1050" dirty="0">
                        <a:latin typeface="+mn-lt"/>
                        <a:ea typeface="Inter" panose="02000503000000020004" pitchFamily="2" charset="0"/>
                      </a:endParaRP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+mn-lt"/>
                          <a:ea typeface="Inter" panose="02000503000000020004" pitchFamily="2" charset="0"/>
                        </a:rPr>
                        <a:t>1.10.24-14.10.24</a:t>
                      </a:r>
                    </a:p>
                  </a:txBody>
                  <a:tcPr marL="93297" marR="93297" marT="46649" marB="4664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741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503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DE4B6-D9B0-9ECB-1A08-F28473F1D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Разработанные инструкции/стандарты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47F7DE-8B06-E357-E27B-980E8FC74D82}"/>
              </a:ext>
            </a:extLst>
          </p:cNvPr>
          <p:cNvSpPr txBox="1"/>
          <p:nvPr/>
        </p:nvSpPr>
        <p:spPr>
          <a:xfrm>
            <a:off x="308428" y="1101383"/>
            <a:ext cx="10372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Фото/скриншоты разработанных по итогам проекта стандартов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212" y="1756719"/>
            <a:ext cx="3373652" cy="489290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786" y="1756719"/>
            <a:ext cx="3688157" cy="489290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51220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ADC1A-9022-4ACC-ACDC-ECBA17565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Разработанные инструкции/стандарты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CF5E54B-6C53-4032-AB49-6C08C1E97E01}"/>
              </a:ext>
            </a:extLst>
          </p:cNvPr>
          <p:cNvSpPr/>
          <p:nvPr/>
        </p:nvSpPr>
        <p:spPr>
          <a:xfrm>
            <a:off x="2175029" y="998083"/>
            <a:ext cx="7448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Фото/скриншоты разработанных по итогам проекта стандартов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4E2B48-D6B5-4C0C-984B-103D9FCED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295" y="1619902"/>
            <a:ext cx="3467099" cy="490762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E6DA87-3800-412B-9327-3E82D35C9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275" y="1619902"/>
            <a:ext cx="3631723" cy="490540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27290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48874-E8AA-84A4-8667-D2CC2F95E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8810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129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73A0F-AAE7-0BC1-0A59-330A84B4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анализ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73372DE4-B729-13ED-0B9F-43946F512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6968"/>
              </p:ext>
            </p:extLst>
          </p:nvPr>
        </p:nvGraphicFramePr>
        <p:xfrm>
          <a:off x="436468" y="1163768"/>
          <a:ext cx="11487016" cy="4784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787">
                  <a:extLst>
                    <a:ext uri="{9D8B030D-6E8A-4147-A177-3AD203B41FA5}">
                      <a16:colId xmlns:a16="http://schemas.microsoft.com/office/drawing/2014/main" val="366655405"/>
                    </a:ext>
                  </a:extLst>
                </a:gridCol>
                <a:gridCol w="2213806">
                  <a:extLst>
                    <a:ext uri="{9D8B030D-6E8A-4147-A177-3AD203B41FA5}">
                      <a16:colId xmlns:a16="http://schemas.microsoft.com/office/drawing/2014/main" val="3008481392"/>
                    </a:ext>
                  </a:extLst>
                </a:gridCol>
                <a:gridCol w="2267904">
                  <a:extLst>
                    <a:ext uri="{9D8B030D-6E8A-4147-A177-3AD203B41FA5}">
                      <a16:colId xmlns:a16="http://schemas.microsoft.com/office/drawing/2014/main" val="4243972093"/>
                    </a:ext>
                  </a:extLst>
                </a:gridCol>
                <a:gridCol w="5018519">
                  <a:extLst>
                    <a:ext uri="{9D8B030D-6E8A-4147-A177-3AD203B41FA5}">
                      <a16:colId xmlns:a16="http://schemas.microsoft.com/office/drawing/2014/main" val="2936916558"/>
                    </a:ext>
                  </a:extLst>
                </a:gridCol>
              </a:tblGrid>
              <a:tr h="2121119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анализа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7A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Сократить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время на организационные вопросы по сдаче нормативов комплекса ГТО детьми дошкольного возраста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7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отклонения 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(при наличии отклонения)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7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967874"/>
                  </a:ext>
                </a:extLst>
              </a:tr>
              <a:tr h="1178643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7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7A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108472"/>
                  </a:ext>
                </a:extLst>
              </a:tr>
              <a:tr h="148478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8.11.2014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дней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дней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Инструктор по физической культуре провел  родительское собрание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онлайн;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720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194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73A0F-AAE7-0BC1-0A59-330A84B4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анализ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73372DE4-B729-13ED-0B9F-43946F512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580463"/>
              </p:ext>
            </p:extLst>
          </p:nvPr>
        </p:nvGraphicFramePr>
        <p:xfrm>
          <a:off x="436468" y="1163768"/>
          <a:ext cx="11487016" cy="4784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787">
                  <a:extLst>
                    <a:ext uri="{9D8B030D-6E8A-4147-A177-3AD203B41FA5}">
                      <a16:colId xmlns:a16="http://schemas.microsoft.com/office/drawing/2014/main" val="366655405"/>
                    </a:ext>
                  </a:extLst>
                </a:gridCol>
                <a:gridCol w="2213806">
                  <a:extLst>
                    <a:ext uri="{9D8B030D-6E8A-4147-A177-3AD203B41FA5}">
                      <a16:colId xmlns:a16="http://schemas.microsoft.com/office/drawing/2014/main" val="3008481392"/>
                    </a:ext>
                  </a:extLst>
                </a:gridCol>
                <a:gridCol w="2267904">
                  <a:extLst>
                    <a:ext uri="{9D8B030D-6E8A-4147-A177-3AD203B41FA5}">
                      <a16:colId xmlns:a16="http://schemas.microsoft.com/office/drawing/2014/main" val="4243972093"/>
                    </a:ext>
                  </a:extLst>
                </a:gridCol>
                <a:gridCol w="5018519">
                  <a:extLst>
                    <a:ext uri="{9D8B030D-6E8A-4147-A177-3AD203B41FA5}">
                      <a16:colId xmlns:a16="http://schemas.microsoft.com/office/drawing/2014/main" val="2936916558"/>
                    </a:ext>
                  </a:extLst>
                </a:gridCol>
              </a:tblGrid>
              <a:tr h="2121119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анализа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7A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Снизить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жалоб со стороны родителей на сложный процесс подготовки к сдачи детьми дошкольного возраста норм ГТО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7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отклонения 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(при наличии отклонения)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7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967874"/>
                  </a:ext>
                </a:extLst>
              </a:tr>
              <a:tr h="1178643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7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7A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108472"/>
                  </a:ext>
                </a:extLst>
              </a:tr>
              <a:tr h="148478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15.11.2014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жалоб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жалоб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720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100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73A0F-AAE7-0BC1-0A59-330A84B4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анализ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73372DE4-B729-13ED-0B9F-43946F512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756616"/>
              </p:ext>
            </p:extLst>
          </p:nvPr>
        </p:nvGraphicFramePr>
        <p:xfrm>
          <a:off x="436468" y="1163768"/>
          <a:ext cx="11487016" cy="4784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787">
                  <a:extLst>
                    <a:ext uri="{9D8B030D-6E8A-4147-A177-3AD203B41FA5}">
                      <a16:colId xmlns:a16="http://schemas.microsoft.com/office/drawing/2014/main" val="366655405"/>
                    </a:ext>
                  </a:extLst>
                </a:gridCol>
                <a:gridCol w="2213806">
                  <a:extLst>
                    <a:ext uri="{9D8B030D-6E8A-4147-A177-3AD203B41FA5}">
                      <a16:colId xmlns:a16="http://schemas.microsoft.com/office/drawing/2014/main" val="3008481392"/>
                    </a:ext>
                  </a:extLst>
                </a:gridCol>
                <a:gridCol w="2267904">
                  <a:extLst>
                    <a:ext uri="{9D8B030D-6E8A-4147-A177-3AD203B41FA5}">
                      <a16:colId xmlns:a16="http://schemas.microsoft.com/office/drawing/2014/main" val="4243972093"/>
                    </a:ext>
                  </a:extLst>
                </a:gridCol>
                <a:gridCol w="5018519">
                  <a:extLst>
                    <a:ext uri="{9D8B030D-6E8A-4147-A177-3AD203B41FA5}">
                      <a16:colId xmlns:a16="http://schemas.microsoft.com/office/drawing/2014/main" val="2936916558"/>
                    </a:ext>
                  </a:extLst>
                </a:gridCol>
              </a:tblGrid>
              <a:tr h="2121119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анализа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7A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Увеличить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участников сдачи норм ГТО среди детей дошкольного возраста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7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отклонения 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(при наличии отклонения)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7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967874"/>
                  </a:ext>
                </a:extLst>
              </a:tr>
              <a:tr h="1178643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7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7A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108472"/>
                  </a:ext>
                </a:extLst>
              </a:tr>
              <a:tr h="148478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8.11.2014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детей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ребенок заболел и родители отказались от участия в тестировании ГТО (при наличии регистрации и мед. допуска);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720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709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73A0F-AAE7-0BC1-0A59-330A84B4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анализ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73372DE4-B729-13ED-0B9F-43946F512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079656"/>
              </p:ext>
            </p:extLst>
          </p:nvPr>
        </p:nvGraphicFramePr>
        <p:xfrm>
          <a:off x="436468" y="1163768"/>
          <a:ext cx="11487016" cy="4784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6787">
                  <a:extLst>
                    <a:ext uri="{9D8B030D-6E8A-4147-A177-3AD203B41FA5}">
                      <a16:colId xmlns:a16="http://schemas.microsoft.com/office/drawing/2014/main" val="366655405"/>
                    </a:ext>
                  </a:extLst>
                </a:gridCol>
                <a:gridCol w="2213806">
                  <a:extLst>
                    <a:ext uri="{9D8B030D-6E8A-4147-A177-3AD203B41FA5}">
                      <a16:colId xmlns:a16="http://schemas.microsoft.com/office/drawing/2014/main" val="3008481392"/>
                    </a:ext>
                  </a:extLst>
                </a:gridCol>
                <a:gridCol w="2267904">
                  <a:extLst>
                    <a:ext uri="{9D8B030D-6E8A-4147-A177-3AD203B41FA5}">
                      <a16:colId xmlns:a16="http://schemas.microsoft.com/office/drawing/2014/main" val="4243972093"/>
                    </a:ext>
                  </a:extLst>
                </a:gridCol>
                <a:gridCol w="5018519">
                  <a:extLst>
                    <a:ext uri="{9D8B030D-6E8A-4147-A177-3AD203B41FA5}">
                      <a16:colId xmlns:a16="http://schemas.microsoft.com/office/drawing/2014/main" val="2936916558"/>
                    </a:ext>
                  </a:extLst>
                </a:gridCol>
              </a:tblGrid>
              <a:tr h="2121119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анализа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7A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</a:t>
                      </a:r>
                      <a:r>
                        <a:rPr lang="ru-RU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интегрированных показателей функциональных возможностей детей в процессе подготовки к сдаче норм ГТО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7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отклонения 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(при наличии отклонения)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7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967874"/>
                  </a:ext>
                </a:extLst>
              </a:tr>
              <a:tr h="1178643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7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C7A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108472"/>
                  </a:ext>
                </a:extLst>
              </a:tr>
              <a:tr h="148478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8.11.2014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720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589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0" y="315685"/>
            <a:ext cx="11176863" cy="1498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Руководители проекта: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" b="3575"/>
          <a:stretch/>
        </p:blipFill>
        <p:spPr>
          <a:xfrm>
            <a:off x="604140" y="1566703"/>
            <a:ext cx="1820723" cy="26018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4210" y="4691937"/>
            <a:ext cx="1903327" cy="1102035"/>
          </a:xfrm>
          <a:prstGeom prst="rect">
            <a:avLst/>
          </a:prstGeom>
          <a:solidFill>
            <a:srgbClr val="62CE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№ 24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Ельца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74" y="1780852"/>
            <a:ext cx="2000249" cy="24586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45574" y="4722138"/>
            <a:ext cx="1982883" cy="1091953"/>
          </a:xfrm>
          <a:prstGeom prst="rect">
            <a:avLst/>
          </a:prstGeom>
          <a:solidFill>
            <a:srgbClr val="62CE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 126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Липецка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12" y="1780852"/>
            <a:ext cx="1827944" cy="24381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30829" y="4691937"/>
            <a:ext cx="1982883" cy="1077237"/>
          </a:xfrm>
          <a:prstGeom prst="rect">
            <a:avLst/>
          </a:prstGeom>
          <a:solidFill>
            <a:srgbClr val="62CE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№20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Липецка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316084" y="4691936"/>
            <a:ext cx="1982883" cy="1077237"/>
          </a:xfrm>
          <a:prstGeom prst="rect">
            <a:avLst/>
          </a:prstGeom>
          <a:solidFill>
            <a:srgbClr val="62CE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Зам. директора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Липецка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084" y="1745733"/>
            <a:ext cx="1714905" cy="249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69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3326" y="354874"/>
            <a:ext cx="11570129" cy="67709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462" y="1811365"/>
            <a:ext cx="1646069" cy="23433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04" y="1811364"/>
            <a:ext cx="1692298" cy="2343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175" y="1794707"/>
            <a:ext cx="1611481" cy="23433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46" y="1794706"/>
            <a:ext cx="1558755" cy="234336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14462" y="4482869"/>
            <a:ext cx="1646069" cy="2032702"/>
          </a:xfrm>
          <a:prstGeom prst="rect">
            <a:avLst/>
          </a:prstGeom>
          <a:solidFill>
            <a:srgbClr val="62CE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Голубятникова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Юлия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Юрьевна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(МБДОУ детский сад №24 города Ельца)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11422" y="4476097"/>
            <a:ext cx="1692298" cy="2032703"/>
          </a:xfrm>
          <a:prstGeom prst="rect">
            <a:avLst/>
          </a:prstGeom>
          <a:solidFill>
            <a:srgbClr val="62CE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Воробьева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Александровна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(МАДОУ №20 города Липецка)</a:t>
            </a:r>
          </a:p>
          <a:p>
            <a:pPr algn="ctr"/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456855" y="4470865"/>
            <a:ext cx="1628774" cy="2014536"/>
          </a:xfrm>
          <a:prstGeom prst="rect">
            <a:avLst/>
          </a:prstGeom>
          <a:solidFill>
            <a:srgbClr val="62CE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Клименко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Александровна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(МАДОУ №20 города Липецка)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477407" y="4509349"/>
            <a:ext cx="1576048" cy="2014536"/>
          </a:xfrm>
          <a:prstGeom prst="rect">
            <a:avLst/>
          </a:prstGeom>
          <a:solidFill>
            <a:srgbClr val="62CE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Пшеничникова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Александровна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(Спортивная школа №1 города Ельца)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6" y="1783077"/>
            <a:ext cx="1492601" cy="2354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00" y="1811364"/>
            <a:ext cx="1781360" cy="232670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61200" y="4507808"/>
            <a:ext cx="1723061" cy="2014536"/>
          </a:xfrm>
          <a:prstGeom prst="rect">
            <a:avLst/>
          </a:prstGeom>
          <a:solidFill>
            <a:srgbClr val="62CE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Феодори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Наталия Александровна</a:t>
            </a: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(Управление образования администрации городского округа города Ельца)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4815" y="4498726"/>
            <a:ext cx="1492601" cy="2032702"/>
          </a:xfrm>
          <a:prstGeom prst="rect">
            <a:avLst/>
          </a:prstGeom>
          <a:solidFill>
            <a:srgbClr val="62CE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Хроменкова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Олеговна</a:t>
            </a: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(Департамент образования города Липецка)</a:t>
            </a:r>
          </a:p>
        </p:txBody>
      </p:sp>
    </p:spTree>
    <p:extLst>
      <p:ext uri="{BB962C8B-B14F-4D97-AF65-F5344CB8AC3E}">
        <p14:creationId xmlns:p14="http://schemas.microsoft.com/office/powerpoint/2010/main" val="2909757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06" y="130628"/>
            <a:ext cx="8534401" cy="7220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                 </a:t>
            </a:r>
            <a: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проекта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31" y="852668"/>
            <a:ext cx="7951377" cy="566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35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4211" y="398658"/>
            <a:ext cx="10184085" cy="920691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выбора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362823"/>
              </p:ext>
            </p:extLst>
          </p:nvPr>
        </p:nvGraphicFramePr>
        <p:xfrm>
          <a:off x="313509" y="1476103"/>
          <a:ext cx="11482251" cy="5225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845" y="222069"/>
            <a:ext cx="3357155" cy="175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99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0828" y="785116"/>
            <a:ext cx="755226" cy="483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Спортивная</a:t>
            </a:r>
            <a:r>
              <a:rPr lang="ru-RU" dirty="0"/>
              <a:t> </a:t>
            </a:r>
            <a:r>
              <a:rPr lang="ru-RU" sz="800" dirty="0"/>
              <a:t>школа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60256" y="1357460"/>
            <a:ext cx="12031744" cy="47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0828" y="1706487"/>
            <a:ext cx="755226" cy="546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Заведующая ДОУ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60256" y="2575089"/>
            <a:ext cx="12031744" cy="47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0828" y="2927219"/>
            <a:ext cx="755226" cy="527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Воспитатели ДОУ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0" y="3962400"/>
            <a:ext cx="12031744" cy="47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0828" y="4084324"/>
            <a:ext cx="755226" cy="527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Родители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915591" y="756761"/>
            <a:ext cx="55293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Старт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08289" y="744717"/>
            <a:ext cx="848412" cy="618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/>
              <a:t>Присылают в ДОУ положение о проведении сдачи норм ГТО детьми 5-7 лет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554664" y="766351"/>
            <a:ext cx="0" cy="484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356701" y="1640992"/>
            <a:ext cx="697748" cy="682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Знакомит воспитателей с положением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150123" y="1862827"/>
            <a:ext cx="0" cy="484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054449" y="2675816"/>
            <a:ext cx="801114" cy="838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Скидывают положение в родительский чат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943547" y="2892077"/>
            <a:ext cx="0" cy="484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844953" y="4298719"/>
            <a:ext cx="593888" cy="689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err="1"/>
              <a:t>Ознакамливаются</a:t>
            </a:r>
            <a:r>
              <a:rPr lang="ru-RU" sz="800" dirty="0"/>
              <a:t> с </a:t>
            </a:r>
            <a:r>
              <a:rPr lang="ru-RU" sz="800" dirty="0" err="1"/>
              <a:t>Положе</a:t>
            </a:r>
            <a:r>
              <a:rPr lang="ru-RU" sz="800" dirty="0"/>
              <a:t>-</a:t>
            </a:r>
          </a:p>
          <a:p>
            <a:pPr algn="ctr"/>
            <a:r>
              <a:rPr lang="ru-RU" sz="800" dirty="0" err="1"/>
              <a:t>нием</a:t>
            </a:r>
            <a:endParaRPr lang="ru-RU" sz="800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4438841" y="4699262"/>
            <a:ext cx="2733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Ромб 28"/>
          <p:cNvSpPr/>
          <p:nvPr/>
        </p:nvSpPr>
        <p:spPr>
          <a:xfrm>
            <a:off x="4688647" y="4435311"/>
            <a:ext cx="593889" cy="545969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Соединительная линия уступом 30"/>
          <p:cNvCxnSpPr/>
          <p:nvPr/>
        </p:nvCxnSpPr>
        <p:spPr>
          <a:xfrm rot="5400000" flipH="1" flipV="1">
            <a:off x="5058845" y="4235188"/>
            <a:ext cx="126869" cy="27337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380347" y="3999517"/>
            <a:ext cx="635525" cy="744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Отказываются от участия</a:t>
            </a:r>
          </a:p>
        </p:txBody>
      </p:sp>
      <p:cxnSp>
        <p:nvCxnSpPr>
          <p:cNvPr id="35" name="Соединительная линия уступом 34"/>
          <p:cNvCxnSpPr/>
          <p:nvPr/>
        </p:nvCxnSpPr>
        <p:spPr>
          <a:xfrm rot="16200000" flipH="1">
            <a:off x="4973219" y="4987171"/>
            <a:ext cx="329155" cy="320513"/>
          </a:xfrm>
          <a:prstGeom prst="bentConnector3">
            <a:avLst>
              <a:gd name="adj1" fmla="val 10155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5378781" y="5044715"/>
            <a:ext cx="705441" cy="722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Оповещают о согласии воспитателей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6091287" y="5404109"/>
            <a:ext cx="2733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6381945" y="5042945"/>
            <a:ext cx="705441" cy="722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Проходят мед комиссию</a:t>
            </a:r>
          </a:p>
        </p:txBody>
      </p:sp>
      <p:sp>
        <p:nvSpPr>
          <p:cNvPr id="50" name="Ромб 49"/>
          <p:cNvSpPr/>
          <p:nvPr/>
        </p:nvSpPr>
        <p:spPr>
          <a:xfrm>
            <a:off x="7360763" y="5108832"/>
            <a:ext cx="593889" cy="545969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7087386" y="5404108"/>
            <a:ext cx="2733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/>
          <p:nvPr/>
        </p:nvCxnSpPr>
        <p:spPr>
          <a:xfrm rot="5400000" flipH="1" flipV="1">
            <a:off x="7752168" y="4906256"/>
            <a:ext cx="126869" cy="27337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7947181" y="4153880"/>
            <a:ext cx="639446" cy="744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Оповещают воспитателей, что не </a:t>
            </a:r>
            <a:r>
              <a:rPr lang="ru-RU" sz="800" strike="sngStrike" dirty="0"/>
              <a:t>прошли</a:t>
            </a:r>
          </a:p>
        </p:txBody>
      </p:sp>
      <p:cxnSp>
        <p:nvCxnSpPr>
          <p:cNvPr id="55" name="Соединительная линия уступом 54"/>
          <p:cNvCxnSpPr/>
          <p:nvPr/>
        </p:nvCxnSpPr>
        <p:spPr>
          <a:xfrm rot="16200000" flipH="1">
            <a:off x="7674593" y="5673650"/>
            <a:ext cx="329155" cy="320513"/>
          </a:xfrm>
          <a:prstGeom prst="bentConnector3">
            <a:avLst>
              <a:gd name="adj1" fmla="val 10155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8023782" y="5404108"/>
            <a:ext cx="593101" cy="605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Регистрируют детей на сайте ГТО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8586627" y="3036315"/>
            <a:ext cx="771431" cy="805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Сообщают заведующей о готовности к сдаче норм ГТО</a:t>
            </a:r>
          </a:p>
        </p:txBody>
      </p:sp>
      <p:cxnSp>
        <p:nvCxnSpPr>
          <p:cNvPr id="59" name="Соединительная линия уступом 58"/>
          <p:cNvCxnSpPr/>
          <p:nvPr/>
        </p:nvCxnSpPr>
        <p:spPr>
          <a:xfrm rot="5400000" flipH="1" flipV="1">
            <a:off x="7975279" y="5046239"/>
            <a:ext cx="1571525" cy="274167"/>
          </a:xfrm>
          <a:prstGeom prst="bentConnector3">
            <a:avLst>
              <a:gd name="adj1" fmla="val 290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9358058" y="1668246"/>
            <a:ext cx="725863" cy="860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Оповещает спортшколу о готовности детей к сдаче норм ГТО</a:t>
            </a:r>
          </a:p>
        </p:txBody>
      </p:sp>
      <p:cxnSp>
        <p:nvCxnSpPr>
          <p:cNvPr id="68" name="Соединительная линия уступом 67"/>
          <p:cNvCxnSpPr/>
          <p:nvPr/>
        </p:nvCxnSpPr>
        <p:spPr>
          <a:xfrm rot="5400000" flipH="1" flipV="1">
            <a:off x="8883823" y="3230003"/>
            <a:ext cx="948470" cy="29341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10081376" y="495814"/>
            <a:ext cx="684034" cy="755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Назначают дату сдачи норм ГТО детьми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0844947" y="495813"/>
            <a:ext cx="721742" cy="808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/>
              <a:t>Приезжают в ДОУ  и принимают у детей сдачу нормативов </a:t>
            </a:r>
            <a:r>
              <a:rPr lang="ru-RU" sz="800" dirty="0"/>
              <a:t>комплекса ГТО</a:t>
            </a:r>
          </a:p>
        </p:txBody>
      </p:sp>
      <p:cxnSp>
        <p:nvCxnSpPr>
          <p:cNvPr id="72" name="Соединительная линия уступом 71"/>
          <p:cNvCxnSpPr/>
          <p:nvPr/>
        </p:nvCxnSpPr>
        <p:spPr>
          <a:xfrm rot="5400000" flipH="1" flipV="1">
            <a:off x="9607141" y="1893950"/>
            <a:ext cx="948470" cy="29341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160256" y="6060811"/>
            <a:ext cx="12031744" cy="47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ятно 1 73"/>
          <p:cNvSpPr/>
          <p:nvPr/>
        </p:nvSpPr>
        <p:spPr>
          <a:xfrm>
            <a:off x="2168115" y="274465"/>
            <a:ext cx="456709" cy="48229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75" name="Пятно 1 74"/>
          <p:cNvSpPr/>
          <p:nvPr/>
        </p:nvSpPr>
        <p:spPr>
          <a:xfrm>
            <a:off x="6028824" y="3638727"/>
            <a:ext cx="456709" cy="48229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76" name="Пятно 1 75"/>
          <p:cNvSpPr/>
          <p:nvPr/>
        </p:nvSpPr>
        <p:spPr>
          <a:xfrm>
            <a:off x="6028196" y="4593462"/>
            <a:ext cx="456709" cy="48229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77" name="Пятно 1 76"/>
          <p:cNvSpPr/>
          <p:nvPr/>
        </p:nvSpPr>
        <p:spPr>
          <a:xfrm>
            <a:off x="6896362" y="4606769"/>
            <a:ext cx="456709" cy="48229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78" name="Пятно 1 77"/>
          <p:cNvSpPr/>
          <p:nvPr/>
        </p:nvSpPr>
        <p:spPr>
          <a:xfrm>
            <a:off x="10365261" y="1370492"/>
            <a:ext cx="456709" cy="48229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79" name="Пятно 1 78"/>
          <p:cNvSpPr/>
          <p:nvPr/>
        </p:nvSpPr>
        <p:spPr>
          <a:xfrm>
            <a:off x="11417871" y="154455"/>
            <a:ext cx="456709" cy="48229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80" name="Пятно 1 79"/>
          <p:cNvSpPr/>
          <p:nvPr/>
        </p:nvSpPr>
        <p:spPr>
          <a:xfrm>
            <a:off x="11575035" y="682904"/>
            <a:ext cx="456709" cy="48229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1508289" y="6082105"/>
            <a:ext cx="942680" cy="485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1 день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2450969" y="6064960"/>
            <a:ext cx="699154" cy="502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1 день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3150123" y="6060811"/>
            <a:ext cx="705440" cy="506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1</a:t>
            </a:r>
            <a:r>
              <a:rPr lang="en-US" sz="1400" dirty="0"/>
              <a:t> </a:t>
            </a:r>
            <a:r>
              <a:rPr lang="ru-RU" sz="1400" dirty="0"/>
              <a:t>день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6345074" y="6074118"/>
            <a:ext cx="914400" cy="296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 неделя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5425503" y="6423743"/>
            <a:ext cx="699154" cy="341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1 день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5425503" y="6085447"/>
            <a:ext cx="699154" cy="31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1 день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7863132" y="6484151"/>
            <a:ext cx="914400" cy="220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3 дня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7863132" y="6133273"/>
            <a:ext cx="914400" cy="31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1 день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8806589" y="6148984"/>
            <a:ext cx="698175" cy="335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 день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9533821" y="6150524"/>
            <a:ext cx="694261" cy="36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1 день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10257139" y="6152725"/>
            <a:ext cx="914400" cy="296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 неделя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11181989" y="6114332"/>
            <a:ext cx="694261" cy="36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1 день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3886134" y="6071457"/>
            <a:ext cx="705440" cy="506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1</a:t>
            </a:r>
            <a:r>
              <a:rPr lang="en-US" sz="1400" dirty="0"/>
              <a:t> </a:t>
            </a:r>
            <a:r>
              <a:rPr lang="ru-RU" sz="1400" dirty="0"/>
              <a:t>день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9567431" y="5416537"/>
            <a:ext cx="2445660" cy="239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ВПП – 27 дней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3016527" y="223242"/>
            <a:ext cx="7064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ПСЦ подготовка к сдаче норм ГТО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дошкольного возраста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915591" y="682904"/>
            <a:ext cx="0" cy="5399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Рисунок 100" descr="Пешком">
            <a:extLst>
              <a:ext uri="{FF2B5EF4-FFF2-40B4-BE49-F238E27FC236}">
                <a16:creationId xmlns:a16="http://schemas.microsoft.com/office/drawing/2014/main" id="{AB5B223C-E033-A960-285C-F291644805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32804" y="4644258"/>
            <a:ext cx="361198" cy="361198"/>
          </a:xfrm>
          <a:prstGeom prst="rect">
            <a:avLst/>
          </a:prstGeom>
        </p:spPr>
      </p:pic>
      <p:pic>
        <p:nvPicPr>
          <p:cNvPr id="102" name="Рисунок 101" descr="Облачные вычисления">
            <a:extLst>
              <a:ext uri="{FF2B5EF4-FFF2-40B4-BE49-F238E27FC236}">
                <a16:creationId xmlns:a16="http://schemas.microsoft.com/office/drawing/2014/main" id="{008EF208-A4E7-A846-5D4D-DB9BCDF27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7219" y="808756"/>
            <a:ext cx="302536" cy="302536"/>
          </a:xfrm>
          <a:prstGeom prst="rect">
            <a:avLst/>
          </a:prstGeom>
        </p:spPr>
      </p:pic>
      <p:pic>
        <p:nvPicPr>
          <p:cNvPr id="103" name="Рисунок 102" descr="Пешком">
            <a:extLst>
              <a:ext uri="{FF2B5EF4-FFF2-40B4-BE49-F238E27FC236}">
                <a16:creationId xmlns:a16="http://schemas.microsoft.com/office/drawing/2014/main" id="{AB5B223C-E033-A960-285C-F291644805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91628" y="1724402"/>
            <a:ext cx="361198" cy="361198"/>
          </a:xfrm>
          <a:prstGeom prst="rect">
            <a:avLst/>
          </a:prstGeom>
        </p:spPr>
      </p:pic>
      <p:pic>
        <p:nvPicPr>
          <p:cNvPr id="104" name="Рисунок 103" descr="Облачные вычисления">
            <a:extLst>
              <a:ext uri="{FF2B5EF4-FFF2-40B4-BE49-F238E27FC236}">
                <a16:creationId xmlns:a16="http://schemas.microsoft.com/office/drawing/2014/main" id="{008EF208-A4E7-A846-5D4D-DB9BCDF27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036685" y="2874140"/>
            <a:ext cx="302536" cy="302536"/>
          </a:xfrm>
          <a:prstGeom prst="rect">
            <a:avLst/>
          </a:prstGeom>
        </p:spPr>
      </p:pic>
      <p:pic>
        <p:nvPicPr>
          <p:cNvPr id="105" name="Рисунок 104" descr="Облачные вычисления">
            <a:extLst>
              <a:ext uri="{FF2B5EF4-FFF2-40B4-BE49-F238E27FC236}">
                <a16:creationId xmlns:a16="http://schemas.microsoft.com/office/drawing/2014/main" id="{008EF208-A4E7-A846-5D4D-DB9BCDF27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491405" y="4101612"/>
            <a:ext cx="302536" cy="302536"/>
          </a:xfrm>
          <a:prstGeom prst="rect">
            <a:avLst/>
          </a:prstGeom>
        </p:spPr>
      </p:pic>
      <p:pic>
        <p:nvPicPr>
          <p:cNvPr id="106" name="Рисунок 105" descr="Облачные вычисления">
            <a:extLst>
              <a:ext uri="{FF2B5EF4-FFF2-40B4-BE49-F238E27FC236}">
                <a16:creationId xmlns:a16="http://schemas.microsoft.com/office/drawing/2014/main" id="{008EF208-A4E7-A846-5D4D-DB9BCDF27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24053" y="4138948"/>
            <a:ext cx="302536" cy="302536"/>
          </a:xfrm>
          <a:prstGeom prst="rect">
            <a:avLst/>
          </a:prstGeom>
        </p:spPr>
      </p:pic>
      <p:pic>
        <p:nvPicPr>
          <p:cNvPr id="107" name="Рисунок 106" descr="Облачные вычисления">
            <a:extLst>
              <a:ext uri="{FF2B5EF4-FFF2-40B4-BE49-F238E27FC236}">
                <a16:creationId xmlns:a16="http://schemas.microsoft.com/office/drawing/2014/main" id="{008EF208-A4E7-A846-5D4D-DB9BCDF27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11083" y="5505916"/>
            <a:ext cx="302536" cy="302536"/>
          </a:xfrm>
          <a:prstGeom prst="rect">
            <a:avLst/>
          </a:prstGeom>
        </p:spPr>
      </p:pic>
      <p:pic>
        <p:nvPicPr>
          <p:cNvPr id="108" name="Рисунок 107" descr="Облачные вычисления">
            <a:extLst>
              <a:ext uri="{FF2B5EF4-FFF2-40B4-BE49-F238E27FC236}">
                <a16:creationId xmlns:a16="http://schemas.microsoft.com/office/drawing/2014/main" id="{008EF208-A4E7-A846-5D4D-DB9BCDF27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641916" y="4165782"/>
            <a:ext cx="302536" cy="302536"/>
          </a:xfrm>
          <a:prstGeom prst="rect">
            <a:avLst/>
          </a:prstGeom>
        </p:spPr>
      </p:pic>
      <p:pic>
        <p:nvPicPr>
          <p:cNvPr id="109" name="Рисунок 108" descr="Облачные вычисления">
            <a:extLst>
              <a:ext uri="{FF2B5EF4-FFF2-40B4-BE49-F238E27FC236}">
                <a16:creationId xmlns:a16="http://schemas.microsoft.com/office/drawing/2014/main" id="{008EF208-A4E7-A846-5D4D-DB9BCDF27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739780" y="5561144"/>
            <a:ext cx="302536" cy="302536"/>
          </a:xfrm>
          <a:prstGeom prst="rect">
            <a:avLst/>
          </a:prstGeom>
        </p:spPr>
      </p:pic>
      <p:pic>
        <p:nvPicPr>
          <p:cNvPr id="110" name="Рисунок 109" descr="Пешком">
            <a:extLst>
              <a:ext uri="{FF2B5EF4-FFF2-40B4-BE49-F238E27FC236}">
                <a16:creationId xmlns:a16="http://schemas.microsoft.com/office/drawing/2014/main" id="{AB5B223C-E033-A960-285C-F291644805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585616" y="3149809"/>
            <a:ext cx="361198" cy="361198"/>
          </a:xfrm>
          <a:prstGeom prst="rect">
            <a:avLst/>
          </a:prstGeom>
        </p:spPr>
      </p:pic>
      <p:pic>
        <p:nvPicPr>
          <p:cNvPr id="112" name="Рисунок 111" descr="Облачные вычисления">
            <a:extLst>
              <a:ext uri="{FF2B5EF4-FFF2-40B4-BE49-F238E27FC236}">
                <a16:creationId xmlns:a16="http://schemas.microsoft.com/office/drawing/2014/main" id="{008EF208-A4E7-A846-5D4D-DB9BCDF27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28082" y="1969648"/>
            <a:ext cx="302536" cy="302536"/>
          </a:xfrm>
          <a:prstGeom prst="rect">
            <a:avLst/>
          </a:prstGeom>
        </p:spPr>
      </p:pic>
      <p:pic>
        <p:nvPicPr>
          <p:cNvPr id="113" name="Рисунок 112" descr="Облачные вычисления">
            <a:extLst>
              <a:ext uri="{FF2B5EF4-FFF2-40B4-BE49-F238E27FC236}">
                <a16:creationId xmlns:a16="http://schemas.microsoft.com/office/drawing/2014/main" id="{008EF208-A4E7-A846-5D4D-DB9BCDF27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87185" y="706131"/>
            <a:ext cx="302536" cy="302536"/>
          </a:xfrm>
          <a:prstGeom prst="rect">
            <a:avLst/>
          </a:prstGeom>
        </p:spPr>
      </p:pic>
      <p:pic>
        <p:nvPicPr>
          <p:cNvPr id="114" name="Рисунок 113" descr="Пешком">
            <a:extLst>
              <a:ext uri="{FF2B5EF4-FFF2-40B4-BE49-F238E27FC236}">
                <a16:creationId xmlns:a16="http://schemas.microsoft.com/office/drawing/2014/main" id="{AB5B223C-E033-A960-285C-F291644805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950810" y="91752"/>
            <a:ext cx="361198" cy="36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46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48193"/>
            <a:ext cx="10058400" cy="42454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идеального состояния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пСЦ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к сдаче норм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детьми дошкольного возраста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67645" y="697584"/>
            <a:ext cx="11824354" cy="6003662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2090" y="1014006"/>
            <a:ext cx="9144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Спортивная школа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199" y="2037955"/>
            <a:ext cx="9144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err="1"/>
              <a:t>Делопроизво</a:t>
            </a:r>
            <a:r>
              <a:rPr lang="ru-RU" sz="800" dirty="0"/>
              <a:t>-</a:t>
            </a:r>
          </a:p>
          <a:p>
            <a:pPr algn="ctr"/>
            <a:r>
              <a:rPr lang="ru-RU" sz="800" dirty="0" err="1"/>
              <a:t>дитель</a:t>
            </a:r>
            <a:r>
              <a:rPr lang="ru-RU" sz="800" dirty="0"/>
              <a:t> </a:t>
            </a:r>
          </a:p>
          <a:p>
            <a:pPr algn="ctr"/>
            <a:r>
              <a:rPr lang="ru-RU" sz="800" dirty="0"/>
              <a:t>ДОУ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3649" y="3082685"/>
            <a:ext cx="9144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Инструктор по физической культуре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1802" y="4131591"/>
            <a:ext cx="9144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Родители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1335678" y="1292193"/>
            <a:ext cx="633548" cy="48463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Старт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08414" y="1014006"/>
            <a:ext cx="9144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Составляют график сдачи норм ГТО в ДОУ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65761" y="6397535"/>
            <a:ext cx="11599816" cy="68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440529" y="2006733"/>
            <a:ext cx="9144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Перенаправляет информацию инструктору по физической культуре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022872" y="1120703"/>
            <a:ext cx="484632" cy="803693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54034" y="3064962"/>
            <a:ext cx="9144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Ведет отбор детей на ГТО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0353167" y="3084793"/>
            <a:ext cx="484632" cy="97840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23506" y="6431824"/>
            <a:ext cx="914400" cy="23513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1 день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22814" y="6397535"/>
            <a:ext cx="914400" cy="2694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1 день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365380" y="3080718"/>
            <a:ext cx="9144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Передает список детей </a:t>
            </a:r>
            <a:r>
              <a:rPr lang="ru-RU" sz="800" dirty="0" err="1"/>
              <a:t>мед.сестре</a:t>
            </a:r>
            <a:endParaRPr lang="ru-RU" sz="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940677" y="4100017"/>
            <a:ext cx="1278736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Регистрируют детей на сайте ГТО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5380592" y="2037955"/>
            <a:ext cx="484632" cy="97840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779624" y="3064962"/>
            <a:ext cx="978636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Составляет списки детей на ГТО в соответствии с </a:t>
            </a:r>
            <a:r>
              <a:rPr lang="ru-RU" sz="800" dirty="0" err="1"/>
              <a:t>физ.подготовкой</a:t>
            </a:r>
            <a:r>
              <a:rPr lang="ru-RU" sz="800" dirty="0"/>
              <a:t> и группой здоровья</a:t>
            </a:r>
          </a:p>
        </p:txBody>
      </p:sp>
      <p:sp>
        <p:nvSpPr>
          <p:cNvPr id="28" name="Стрелка вниз 27"/>
          <p:cNvSpPr/>
          <p:nvPr/>
        </p:nvSpPr>
        <p:spPr>
          <a:xfrm rot="10800000">
            <a:off x="11305735" y="4054265"/>
            <a:ext cx="484632" cy="97840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935028" y="3080718"/>
            <a:ext cx="1284386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Проводит родительское собрание , где рассказывает о важности ГТО, как его </a:t>
            </a:r>
            <a:r>
              <a:rPr lang="ru-RU" sz="800" dirty="0" err="1"/>
              <a:t>проходлят</a:t>
            </a:r>
            <a:r>
              <a:rPr lang="ru-RU" sz="800" dirty="0"/>
              <a:t> и помогает зарегистрироваться на сайте ГТО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365761" y="5931625"/>
            <a:ext cx="11599816" cy="47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0340550" y="5189664"/>
            <a:ext cx="9144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Оформляет допуск детям у участкового врача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1148323" y="929273"/>
            <a:ext cx="9144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Приезжают в ДОУ в дату  по графику  и принимают у детей сдачу нормативов комплекса ГТО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440529" y="6425837"/>
            <a:ext cx="914400" cy="26942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1</a:t>
            </a:r>
            <a:r>
              <a:rPr lang="en-US" sz="1400" dirty="0"/>
              <a:t> </a:t>
            </a:r>
            <a:r>
              <a:rPr lang="ru-RU" sz="1400" dirty="0"/>
              <a:t>день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770938" y="6438978"/>
            <a:ext cx="914400" cy="22082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 день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980460" y="6446134"/>
            <a:ext cx="914400" cy="22082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 день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934908" y="6434017"/>
            <a:ext cx="1284505" cy="26124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 день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1305735" y="6447815"/>
            <a:ext cx="756988" cy="25039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 день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365380" y="6446134"/>
            <a:ext cx="914400" cy="25039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 день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0353167" y="6473217"/>
            <a:ext cx="901783" cy="2368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 день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970030" y="788515"/>
            <a:ext cx="2519545" cy="3556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ВПП – 9 дней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75296" y="5194935"/>
            <a:ext cx="9144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Медицинская сестра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046586" y="1026882"/>
            <a:ext cx="9144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В начале года рассылают график и положение о сдачи норм ГТО по ДОУ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382090" y="2006733"/>
            <a:ext cx="118099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327605" y="3016363"/>
            <a:ext cx="118099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363649" y="4054264"/>
            <a:ext cx="118099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382090" y="5069605"/>
            <a:ext cx="118099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363649" y="6193805"/>
            <a:ext cx="118099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6644837" y="3463146"/>
            <a:ext cx="158522" cy="28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7767383" y="3445523"/>
            <a:ext cx="158522" cy="28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9201008" y="3436083"/>
            <a:ext cx="158522" cy="28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Рисунок 67" descr="Облачные вычисления">
            <a:extLst>
              <a:ext uri="{FF2B5EF4-FFF2-40B4-BE49-F238E27FC236}">
                <a16:creationId xmlns:a16="http://schemas.microsoft.com/office/drawing/2014/main" id="{008EF208-A4E7-A846-5D4D-DB9BCDF27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60986" y="744859"/>
            <a:ext cx="302536" cy="3025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9" name="Рисунок 68" descr="Облачные вычисления">
            <a:extLst>
              <a:ext uri="{FF2B5EF4-FFF2-40B4-BE49-F238E27FC236}">
                <a16:creationId xmlns:a16="http://schemas.microsoft.com/office/drawing/2014/main" id="{008EF208-A4E7-A846-5D4D-DB9BCDF27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49740" y="2716822"/>
            <a:ext cx="302536" cy="3025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0" name="Рисунок 69" descr="Облачные вычисления">
            <a:extLst>
              <a:ext uri="{FF2B5EF4-FFF2-40B4-BE49-F238E27FC236}">
                <a16:creationId xmlns:a16="http://schemas.microsoft.com/office/drawing/2014/main" id="{008EF208-A4E7-A846-5D4D-DB9BCDF27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89282" y="2704381"/>
            <a:ext cx="302536" cy="3025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1" name="Рисунок 70" descr="Облачные вычисления">
            <a:extLst>
              <a:ext uri="{FF2B5EF4-FFF2-40B4-BE49-F238E27FC236}">
                <a16:creationId xmlns:a16="http://schemas.microsoft.com/office/drawing/2014/main" id="{008EF208-A4E7-A846-5D4D-DB9BCDF27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286808" y="4251776"/>
            <a:ext cx="266842" cy="3025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2" name="Рисунок 71" descr="Пешком">
            <a:extLst>
              <a:ext uri="{FF2B5EF4-FFF2-40B4-BE49-F238E27FC236}">
                <a16:creationId xmlns:a16="http://schemas.microsoft.com/office/drawing/2014/main" id="{AB5B223C-E033-A960-285C-F291644805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053668" y="2335181"/>
            <a:ext cx="361198" cy="3611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3" name="Рисунок 72" descr="Пешком">
            <a:extLst>
              <a:ext uri="{FF2B5EF4-FFF2-40B4-BE49-F238E27FC236}">
                <a16:creationId xmlns:a16="http://schemas.microsoft.com/office/drawing/2014/main" id="{AB5B223C-E033-A960-285C-F291644805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65669" y="2645719"/>
            <a:ext cx="361198" cy="3611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4" name="Рисунок 73" descr="Пешком">
            <a:extLst>
              <a:ext uri="{FF2B5EF4-FFF2-40B4-BE49-F238E27FC236}">
                <a16:creationId xmlns:a16="http://schemas.microsoft.com/office/drawing/2014/main" id="{AB5B223C-E033-A960-285C-F291644805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070230" y="2649231"/>
            <a:ext cx="361198" cy="3611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5" name="Рисунок 74" descr="Пешком">
            <a:extLst>
              <a:ext uri="{FF2B5EF4-FFF2-40B4-BE49-F238E27FC236}">
                <a16:creationId xmlns:a16="http://schemas.microsoft.com/office/drawing/2014/main" id="{AB5B223C-E033-A960-285C-F291644805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305735" y="5451106"/>
            <a:ext cx="361198" cy="3611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6" name="Рисунок 75" descr="Пешком">
            <a:extLst>
              <a:ext uri="{FF2B5EF4-FFF2-40B4-BE49-F238E27FC236}">
                <a16:creationId xmlns:a16="http://schemas.microsoft.com/office/drawing/2014/main" id="{AB5B223C-E033-A960-285C-F291644805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36370" y="1139003"/>
            <a:ext cx="361198" cy="3611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8" name="Рисунок 77" descr="Облачные вычисления">
            <a:extLst>
              <a:ext uri="{FF2B5EF4-FFF2-40B4-BE49-F238E27FC236}">
                <a16:creationId xmlns:a16="http://schemas.microsoft.com/office/drawing/2014/main" id="{008EF208-A4E7-A846-5D4D-DB9BCDF27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65857" y="717403"/>
            <a:ext cx="302536" cy="3025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02463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63784" y="104744"/>
            <a:ext cx="8534400" cy="1507067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проблемы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218031"/>
              </p:ext>
            </p:extLst>
          </p:nvPr>
        </p:nvGraphicFramePr>
        <p:xfrm>
          <a:off x="470263" y="1509486"/>
          <a:ext cx="11721737" cy="4904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ятно 2 5"/>
          <p:cNvSpPr/>
          <p:nvPr/>
        </p:nvSpPr>
        <p:spPr>
          <a:xfrm>
            <a:off x="1867988" y="1199426"/>
            <a:ext cx="1254035" cy="988422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7" name="Пятно 2 6"/>
          <p:cNvSpPr/>
          <p:nvPr/>
        </p:nvSpPr>
        <p:spPr>
          <a:xfrm>
            <a:off x="1859279" y="2024381"/>
            <a:ext cx="1254035" cy="988422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8" name="Пятно 2 7"/>
          <p:cNvSpPr/>
          <p:nvPr/>
        </p:nvSpPr>
        <p:spPr>
          <a:xfrm rot="21447403">
            <a:off x="1909804" y="2762126"/>
            <a:ext cx="1143311" cy="988422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9" name="Пятно 2 8"/>
          <p:cNvSpPr/>
          <p:nvPr/>
        </p:nvSpPr>
        <p:spPr>
          <a:xfrm>
            <a:off x="1820448" y="3473630"/>
            <a:ext cx="1254035" cy="988422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0" name="Пятно 2 9"/>
          <p:cNvSpPr/>
          <p:nvPr/>
        </p:nvSpPr>
        <p:spPr>
          <a:xfrm>
            <a:off x="1825515" y="4203312"/>
            <a:ext cx="1254035" cy="988422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1" name="Пятно 2 10"/>
          <p:cNvSpPr/>
          <p:nvPr/>
        </p:nvSpPr>
        <p:spPr>
          <a:xfrm>
            <a:off x="1825515" y="4940163"/>
            <a:ext cx="1254035" cy="988422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2" name="Пятно 2 11"/>
          <p:cNvSpPr/>
          <p:nvPr/>
        </p:nvSpPr>
        <p:spPr>
          <a:xfrm>
            <a:off x="1875516" y="5668082"/>
            <a:ext cx="1254035" cy="988422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4309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48193"/>
            <a:ext cx="10058400" cy="42454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пСЦ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к сдаче норм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детьми дошкольного возраста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67645" y="697584"/>
            <a:ext cx="11824354" cy="6003662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2090" y="1014006"/>
            <a:ext cx="9144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Спортивная школа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199" y="2037955"/>
            <a:ext cx="9144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err="1"/>
              <a:t>Делопроизво</a:t>
            </a:r>
            <a:r>
              <a:rPr lang="ru-RU" sz="800" dirty="0"/>
              <a:t>-</a:t>
            </a:r>
          </a:p>
          <a:p>
            <a:pPr algn="ctr"/>
            <a:r>
              <a:rPr lang="ru-RU" sz="800" dirty="0" err="1"/>
              <a:t>дитель</a:t>
            </a:r>
            <a:r>
              <a:rPr lang="ru-RU" sz="800" dirty="0"/>
              <a:t> </a:t>
            </a:r>
          </a:p>
          <a:p>
            <a:pPr algn="ctr"/>
            <a:r>
              <a:rPr lang="ru-RU" sz="800" dirty="0"/>
              <a:t>ДОУ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3649" y="3082685"/>
            <a:ext cx="9144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Инструктор по физической культуре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1802" y="4131591"/>
            <a:ext cx="9144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Родители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1335678" y="1292193"/>
            <a:ext cx="633548" cy="48463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Старт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08414" y="1014006"/>
            <a:ext cx="9144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Составляют график сдачи норм ГТО в ДОУ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65761" y="6397535"/>
            <a:ext cx="11599816" cy="68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440529" y="2006733"/>
            <a:ext cx="9144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Перенаправляет информацию инструктору по физической культуре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022872" y="1120703"/>
            <a:ext cx="484632" cy="803693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54034" y="3064962"/>
            <a:ext cx="9144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Ведет отбор детей на ГТО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0353167" y="3084793"/>
            <a:ext cx="484632" cy="97840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23506" y="6431824"/>
            <a:ext cx="914400" cy="23513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1 день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22814" y="6397535"/>
            <a:ext cx="914400" cy="2694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1 день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365380" y="3080718"/>
            <a:ext cx="9144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Передает список детей </a:t>
            </a:r>
            <a:r>
              <a:rPr lang="ru-RU" sz="800" dirty="0" err="1"/>
              <a:t>мед.сестре</a:t>
            </a:r>
            <a:endParaRPr lang="ru-RU" sz="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940677" y="4100017"/>
            <a:ext cx="1278736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Регистрируют детей на сайте ГТО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5380592" y="2037955"/>
            <a:ext cx="484632" cy="97840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779624" y="3064962"/>
            <a:ext cx="978636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Составляет списки детей на ГТО в соответствии с </a:t>
            </a:r>
            <a:r>
              <a:rPr lang="ru-RU" sz="800" dirty="0" err="1"/>
              <a:t>физ.подготовкой</a:t>
            </a:r>
            <a:r>
              <a:rPr lang="ru-RU" sz="800" dirty="0"/>
              <a:t> и группой здоровья</a:t>
            </a:r>
          </a:p>
        </p:txBody>
      </p:sp>
      <p:sp>
        <p:nvSpPr>
          <p:cNvPr id="28" name="Стрелка вниз 27"/>
          <p:cNvSpPr/>
          <p:nvPr/>
        </p:nvSpPr>
        <p:spPr>
          <a:xfrm rot="10800000">
            <a:off x="11305735" y="4054265"/>
            <a:ext cx="484632" cy="97840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935028" y="3080718"/>
            <a:ext cx="1284386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Проводит родительское собрание , где рассказывает о важности ГТО, как его </a:t>
            </a:r>
            <a:r>
              <a:rPr lang="ru-RU" sz="800" dirty="0" err="1"/>
              <a:t>проходлят</a:t>
            </a:r>
            <a:r>
              <a:rPr lang="ru-RU" sz="800" dirty="0"/>
              <a:t> и помогает зарегистрироваться на сайте ГТО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365761" y="5931625"/>
            <a:ext cx="11599816" cy="47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0340550" y="5189664"/>
            <a:ext cx="9144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Оформляет допуск детям у участкового врача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1148323" y="929273"/>
            <a:ext cx="9144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Приезжают в ДОУ в дату  по графику  и принимают у детей сдачу нормативов комплекса ГТО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440529" y="6425837"/>
            <a:ext cx="914400" cy="26942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1</a:t>
            </a:r>
            <a:r>
              <a:rPr lang="en-US" sz="1400" dirty="0"/>
              <a:t> </a:t>
            </a:r>
            <a:r>
              <a:rPr lang="ru-RU" sz="1400" dirty="0"/>
              <a:t>день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770938" y="6438978"/>
            <a:ext cx="914400" cy="22082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 день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980460" y="6446134"/>
            <a:ext cx="914400" cy="22082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 день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934908" y="6434017"/>
            <a:ext cx="1284505" cy="26124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 день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1305735" y="6447815"/>
            <a:ext cx="756988" cy="25039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 день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365380" y="6446134"/>
            <a:ext cx="914400" cy="25039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 день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0353167" y="6473217"/>
            <a:ext cx="901783" cy="2368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2 дня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970030" y="788515"/>
            <a:ext cx="2519545" cy="3556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ВПП – </a:t>
            </a:r>
            <a:r>
              <a:rPr lang="en-US" dirty="0"/>
              <a:t>10</a:t>
            </a:r>
            <a:r>
              <a:rPr lang="ru-RU" dirty="0"/>
              <a:t> дней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75296" y="5194935"/>
            <a:ext cx="9144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Медицинская сестра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046586" y="1026882"/>
            <a:ext cx="91440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В начале года рассылают график и положение о сдачи норм ГТО по ДОУ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382090" y="2006733"/>
            <a:ext cx="118099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327605" y="3016363"/>
            <a:ext cx="118099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363649" y="4054264"/>
            <a:ext cx="118099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382090" y="5069605"/>
            <a:ext cx="118099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363649" y="6193805"/>
            <a:ext cx="118099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6644837" y="3463146"/>
            <a:ext cx="158522" cy="28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7767383" y="3445523"/>
            <a:ext cx="158522" cy="28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9201008" y="3436083"/>
            <a:ext cx="158522" cy="28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Рисунок 67" descr="Облачные вычисления">
            <a:extLst>
              <a:ext uri="{FF2B5EF4-FFF2-40B4-BE49-F238E27FC236}">
                <a16:creationId xmlns:a16="http://schemas.microsoft.com/office/drawing/2014/main" id="{008EF208-A4E7-A846-5D4D-DB9BCDF27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60986" y="744859"/>
            <a:ext cx="302536" cy="3025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0" name="Рисунок 69" descr="Облачные вычисления">
            <a:extLst>
              <a:ext uri="{FF2B5EF4-FFF2-40B4-BE49-F238E27FC236}">
                <a16:creationId xmlns:a16="http://schemas.microsoft.com/office/drawing/2014/main" id="{008EF208-A4E7-A846-5D4D-DB9BCDF27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89282" y="2704381"/>
            <a:ext cx="302536" cy="3025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1" name="Рисунок 70" descr="Облачные вычисления">
            <a:extLst>
              <a:ext uri="{FF2B5EF4-FFF2-40B4-BE49-F238E27FC236}">
                <a16:creationId xmlns:a16="http://schemas.microsoft.com/office/drawing/2014/main" id="{008EF208-A4E7-A846-5D4D-DB9BCDF27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286808" y="4251776"/>
            <a:ext cx="266842" cy="3025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2" name="Рисунок 71" descr="Пешком">
            <a:extLst>
              <a:ext uri="{FF2B5EF4-FFF2-40B4-BE49-F238E27FC236}">
                <a16:creationId xmlns:a16="http://schemas.microsoft.com/office/drawing/2014/main" id="{AB5B223C-E033-A960-285C-F291644805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053668" y="2335181"/>
            <a:ext cx="361198" cy="3611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3" name="Рисунок 72" descr="Пешком">
            <a:extLst>
              <a:ext uri="{FF2B5EF4-FFF2-40B4-BE49-F238E27FC236}">
                <a16:creationId xmlns:a16="http://schemas.microsoft.com/office/drawing/2014/main" id="{AB5B223C-E033-A960-285C-F291644805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65669" y="2645719"/>
            <a:ext cx="361198" cy="3611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4" name="Рисунок 73" descr="Пешком">
            <a:extLst>
              <a:ext uri="{FF2B5EF4-FFF2-40B4-BE49-F238E27FC236}">
                <a16:creationId xmlns:a16="http://schemas.microsoft.com/office/drawing/2014/main" id="{AB5B223C-E033-A960-285C-F291644805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070230" y="2649231"/>
            <a:ext cx="361198" cy="3611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5" name="Рисунок 74" descr="Пешком">
            <a:extLst>
              <a:ext uri="{FF2B5EF4-FFF2-40B4-BE49-F238E27FC236}">
                <a16:creationId xmlns:a16="http://schemas.microsoft.com/office/drawing/2014/main" id="{AB5B223C-E033-A960-285C-F291644805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305735" y="5451106"/>
            <a:ext cx="361198" cy="3611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6" name="Рисунок 75" descr="Пешком">
            <a:extLst>
              <a:ext uri="{FF2B5EF4-FFF2-40B4-BE49-F238E27FC236}">
                <a16:creationId xmlns:a16="http://schemas.microsoft.com/office/drawing/2014/main" id="{AB5B223C-E033-A960-285C-F291644805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36370" y="1139003"/>
            <a:ext cx="361198" cy="3611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8" name="Рисунок 77" descr="Облачные вычисления">
            <a:extLst>
              <a:ext uri="{FF2B5EF4-FFF2-40B4-BE49-F238E27FC236}">
                <a16:creationId xmlns:a16="http://schemas.microsoft.com/office/drawing/2014/main" id="{008EF208-A4E7-A846-5D4D-DB9BCDF27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65857" y="717403"/>
            <a:ext cx="302536" cy="30253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5" name="Рисунок 54" descr="Пешком">
            <a:extLst>
              <a:ext uri="{FF2B5EF4-FFF2-40B4-BE49-F238E27FC236}">
                <a16:creationId xmlns:a16="http://schemas.microsoft.com/office/drawing/2014/main" id="{AB5B223C-E033-A960-285C-F291644805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73158" y="2623789"/>
            <a:ext cx="361198" cy="36119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169604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</TotalTime>
  <Words>1726</Words>
  <Application>Microsoft Office PowerPoint</Application>
  <PresentationFormat>Широкоэкранный</PresentationFormat>
  <Paragraphs>342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Gotham Pro</vt:lpstr>
      <vt:lpstr>Gotham Pro Light</vt:lpstr>
      <vt:lpstr>Inter</vt:lpstr>
      <vt:lpstr>Inter SemiBold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                 Карточка проекта</vt:lpstr>
      <vt:lpstr>Обоснование выбора</vt:lpstr>
      <vt:lpstr>Презентация PowerPoint</vt:lpstr>
      <vt:lpstr>Карта идеального состояния пСЦ подготовка к сдаче норм ГтО детьми дошкольного возраста</vt:lpstr>
      <vt:lpstr>Выявленные проблемы</vt:lpstr>
      <vt:lpstr>Карта целевого состояния пСЦ подготовка к сдаче норм ГтО детьми дошкольного возраста</vt:lpstr>
      <vt:lpstr>Пирамида проблем</vt:lpstr>
      <vt:lpstr>Разработанные решения</vt:lpstr>
      <vt:lpstr>План мероприятий</vt:lpstr>
      <vt:lpstr>Разработанные инструкции/стандарты</vt:lpstr>
      <vt:lpstr>Разработанные инструкции/стандарты</vt:lpstr>
      <vt:lpstr>Результаты проекта</vt:lpstr>
      <vt:lpstr>Производственный анализ</vt:lpstr>
      <vt:lpstr>Производственный анализ</vt:lpstr>
      <vt:lpstr>Производственный анализ</vt:lpstr>
      <vt:lpstr>Производственный анализ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user204pc2</cp:lastModifiedBy>
  <cp:revision>74</cp:revision>
  <cp:lastPrinted>2025-01-31T07:03:43Z</cp:lastPrinted>
  <dcterms:created xsi:type="dcterms:W3CDTF">2024-07-31T06:41:00Z</dcterms:created>
  <dcterms:modified xsi:type="dcterms:W3CDTF">2025-01-31T07:38:56Z</dcterms:modified>
</cp:coreProperties>
</file>